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06" r:id="rId1"/>
    <p:sldMasterId id="2147483727" r:id="rId2"/>
  </p:sldMasterIdLst>
  <p:notesMasterIdLst>
    <p:notesMasterId r:id="rId30"/>
  </p:notesMasterIdLst>
  <p:sldIdLst>
    <p:sldId id="261" r:id="rId3"/>
    <p:sldId id="258" r:id="rId4"/>
    <p:sldId id="263" r:id="rId5"/>
    <p:sldId id="267" r:id="rId6"/>
    <p:sldId id="310" r:id="rId7"/>
    <p:sldId id="311" r:id="rId8"/>
    <p:sldId id="309" r:id="rId9"/>
    <p:sldId id="270" r:id="rId10"/>
    <p:sldId id="312" r:id="rId11"/>
    <p:sldId id="313" r:id="rId12"/>
    <p:sldId id="274" r:id="rId13"/>
    <p:sldId id="336" r:id="rId14"/>
    <p:sldId id="333" r:id="rId15"/>
    <p:sldId id="275" r:id="rId16"/>
    <p:sldId id="276" r:id="rId17"/>
    <p:sldId id="277" r:id="rId18"/>
    <p:sldId id="278" r:id="rId19"/>
    <p:sldId id="332" r:id="rId20"/>
    <p:sldId id="335" r:id="rId21"/>
    <p:sldId id="334" r:id="rId22"/>
    <p:sldId id="285" r:id="rId23"/>
    <p:sldId id="286" r:id="rId24"/>
    <p:sldId id="363" r:id="rId25"/>
    <p:sldId id="340" r:id="rId26"/>
    <p:sldId id="364" r:id="rId27"/>
    <p:sldId id="365" r:id="rId28"/>
    <p:sldId id="366" r:id="rId29"/>
  </p:sldIdLst>
  <p:sldSz cx="12192000" cy="6858000"/>
  <p:notesSz cx="6797675" cy="9926638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D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>
      <p:cViewPr varScale="1">
        <p:scale>
          <a:sx n="76" d="100"/>
          <a:sy n="76" d="100"/>
        </p:scale>
        <p:origin x="302" y="4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013BB-223A-4A7A-A9B6-504A14290792}" type="datetimeFigureOut">
              <a:rPr lang="nb-NO" smtClean="0"/>
              <a:t>08.12.2024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BF349-27A5-44C1-8C69-2C3879FAD2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8563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Introduction: logo and nam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64835" y="2572200"/>
            <a:ext cx="5662330" cy="1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65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865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 Slid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4171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0191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itle, 2 Conte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2801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5198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Centered 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3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7830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itle, 2 Content and Conten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4346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Title Content and 2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5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37309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itle, 2 Content over Conten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42267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Title, Content over Conten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7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3728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: animated logo">
    <p:bg>
      <p:bgPr>
        <a:solidFill>
          <a:srgbClr val="009D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2365579"/>
            <a:ext cx="2520000" cy="21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615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Title, 4 Conten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8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29092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9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9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9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4979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95325" y="1800000"/>
            <a:ext cx="10801350" cy="41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800"/>
              </a:lnSpc>
              <a:spcBef>
                <a:spcPts val="1200"/>
              </a:spcBef>
              <a:defRPr sz="2200" baseline="0"/>
            </a:lvl1pPr>
            <a:lvl2pPr>
              <a:lnSpc>
                <a:spcPts val="2800"/>
              </a:lnSpc>
              <a:spcBef>
                <a:spcPts val="1200"/>
              </a:spcBef>
              <a:defRPr sz="2200" baseline="0"/>
            </a:lvl2pPr>
            <a:lvl3pPr>
              <a:lnSpc>
                <a:spcPts val="2800"/>
              </a:lnSpc>
              <a:spcBef>
                <a:spcPts val="1200"/>
              </a:spcBef>
              <a:defRPr sz="2200" baseline="0"/>
            </a:lvl3pPr>
            <a:lvl4pPr>
              <a:lnSpc>
                <a:spcPts val="2800"/>
              </a:lnSpc>
              <a:spcBef>
                <a:spcPts val="1200"/>
              </a:spcBef>
              <a:defRPr sz="2200" baseline="0"/>
            </a:lvl4pPr>
            <a:lvl5pPr>
              <a:lnSpc>
                <a:spcPts val="2800"/>
              </a:lnSpc>
              <a:spcBef>
                <a:spcPts val="1200"/>
              </a:spcBef>
              <a:defRPr sz="22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26450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382800" y="1800000"/>
            <a:ext cx="5112000" cy="432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800"/>
              </a:lnSpc>
              <a:spcBef>
                <a:spcPts val="1200"/>
              </a:spcBef>
              <a:defRPr sz="2200" baseline="0"/>
            </a:lvl1pPr>
            <a:lvl2pPr>
              <a:lnSpc>
                <a:spcPts val="2800"/>
              </a:lnSpc>
              <a:spcBef>
                <a:spcPts val="1200"/>
              </a:spcBef>
              <a:defRPr sz="2200" baseline="0"/>
            </a:lvl2pPr>
            <a:lvl3pPr>
              <a:lnSpc>
                <a:spcPts val="2800"/>
              </a:lnSpc>
              <a:spcBef>
                <a:spcPts val="1200"/>
              </a:spcBef>
              <a:defRPr sz="2200" baseline="0"/>
            </a:lvl3pPr>
            <a:lvl4pPr>
              <a:lnSpc>
                <a:spcPts val="2800"/>
              </a:lnSpc>
              <a:spcBef>
                <a:spcPts val="1200"/>
              </a:spcBef>
              <a:defRPr sz="2200" baseline="0"/>
            </a:lvl4pPr>
            <a:lvl5pPr>
              <a:lnSpc>
                <a:spcPts val="2800"/>
              </a:lnSpc>
              <a:spcBef>
                <a:spcPts val="1200"/>
              </a:spcBef>
              <a:defRPr sz="22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6" name="Plassholder for innhold 2"/>
          <p:cNvSpPr>
            <a:spLocks noGrp="1"/>
          </p:cNvSpPr>
          <p:nvPr>
            <p:ph idx="10"/>
          </p:nvPr>
        </p:nvSpPr>
        <p:spPr>
          <a:xfrm>
            <a:off x="708261" y="1800000"/>
            <a:ext cx="5112000" cy="432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800"/>
              </a:lnSpc>
              <a:spcBef>
                <a:spcPts val="1200"/>
              </a:spcBef>
              <a:defRPr sz="2200" baseline="0"/>
            </a:lvl1pPr>
            <a:lvl2pPr>
              <a:lnSpc>
                <a:spcPts val="2800"/>
              </a:lnSpc>
              <a:spcBef>
                <a:spcPts val="1200"/>
              </a:spcBef>
              <a:defRPr sz="2200" baseline="0"/>
            </a:lvl2pPr>
            <a:lvl3pPr>
              <a:lnSpc>
                <a:spcPts val="2800"/>
              </a:lnSpc>
              <a:spcBef>
                <a:spcPts val="1200"/>
              </a:spcBef>
              <a:defRPr sz="2200" baseline="0"/>
            </a:lvl3pPr>
            <a:lvl4pPr>
              <a:lnSpc>
                <a:spcPts val="2800"/>
              </a:lnSpc>
              <a:spcBef>
                <a:spcPts val="1200"/>
              </a:spcBef>
              <a:defRPr sz="2200" baseline="0"/>
            </a:lvl4pPr>
            <a:lvl5pPr>
              <a:lnSpc>
                <a:spcPts val="2800"/>
              </a:lnSpc>
              <a:spcBef>
                <a:spcPts val="1200"/>
              </a:spcBef>
              <a:defRPr sz="22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0843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tel 1"/>
          <p:cNvSpPr>
            <a:spLocks noGrp="1"/>
          </p:cNvSpPr>
          <p:nvPr>
            <p:ph type="ctrTitle"/>
          </p:nvPr>
        </p:nvSpPr>
        <p:spPr>
          <a:xfrm>
            <a:off x="695325" y="2617200"/>
            <a:ext cx="10728675" cy="738664"/>
          </a:xfrm>
        </p:spPr>
        <p:txBody>
          <a:bodyPr anchor="b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12" name="Undertittel 2"/>
          <p:cNvSpPr>
            <a:spLocks noGrp="1"/>
          </p:cNvSpPr>
          <p:nvPr>
            <p:ph type="subTitle" idx="1"/>
          </p:nvPr>
        </p:nvSpPr>
        <p:spPr>
          <a:xfrm>
            <a:off x="695325" y="3502800"/>
            <a:ext cx="10728675" cy="369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sp>
        <p:nvSpPr>
          <p:cNvPr id="14" name="Plassholder for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3956400"/>
            <a:ext cx="10728675" cy="3365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/>
              <a:t>Dato</a:t>
            </a:r>
          </a:p>
        </p:txBody>
      </p:sp>
      <p:sp>
        <p:nvSpPr>
          <p:cNvPr id="6" name="Plassholder for tekst 6"/>
          <p:cNvSpPr>
            <a:spLocks noGrp="1"/>
          </p:cNvSpPr>
          <p:nvPr>
            <p:ph type="body" sz="quarter" idx="12" hasCustomPrompt="1"/>
          </p:nvPr>
        </p:nvSpPr>
        <p:spPr>
          <a:xfrm>
            <a:off x="10821600" y="406800"/>
            <a:ext cx="676800" cy="540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/>
              <a:t>.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1"/>
          </p:nvPr>
        </p:nvSpPr>
        <p:spPr>
          <a:xfrm>
            <a:off x="695325" y="6264000"/>
            <a:ext cx="2815875" cy="2031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3ED7E7-E538-48B7-BF27-18C497C3E18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Plassholder for bunntekst 5"/>
          <p:cNvSpPr>
            <a:spLocks noGrp="1"/>
          </p:cNvSpPr>
          <p:nvPr>
            <p:ph type="ftr" sz="quarter" idx="3"/>
          </p:nvPr>
        </p:nvSpPr>
        <p:spPr>
          <a:xfrm>
            <a:off x="7381200" y="6264000"/>
            <a:ext cx="4114800" cy="2063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Norwegian University of Life Sciences</a:t>
            </a:r>
            <a:endParaRPr lang="nb-NO"/>
          </a:p>
        </p:txBody>
      </p:sp>
      <p:cxnSp>
        <p:nvCxnSpPr>
          <p:cNvPr id="8" name="Rett linje 7"/>
          <p:cNvCxnSpPr/>
          <p:nvPr userDrawn="1"/>
        </p:nvCxnSpPr>
        <p:spPr>
          <a:xfrm>
            <a:off x="695325" y="6237000"/>
            <a:ext cx="1080135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914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24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background covering the entire surf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bilde 1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tIns="864000" anchor="ctr" anchorCtr="1"/>
          <a:lstStyle>
            <a:lvl1pPr marL="0" indent="0">
              <a:buNone/>
              <a:defRPr/>
            </a:lvl1pPr>
          </a:lstStyle>
          <a:p>
            <a:r>
              <a:rPr lang="nb-NO"/>
              <a:t>Click ikon to insert picture covering the entire surface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92221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95325" y="1800000"/>
            <a:ext cx="10801350" cy="41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800"/>
              </a:lnSpc>
              <a:spcBef>
                <a:spcPts val="1200"/>
              </a:spcBef>
              <a:defRPr sz="2200" baseline="0"/>
            </a:lvl1pPr>
            <a:lvl2pPr>
              <a:lnSpc>
                <a:spcPts val="2800"/>
              </a:lnSpc>
              <a:spcBef>
                <a:spcPts val="1200"/>
              </a:spcBef>
              <a:defRPr sz="2200" baseline="0"/>
            </a:lvl2pPr>
            <a:lvl3pPr>
              <a:lnSpc>
                <a:spcPts val="2800"/>
              </a:lnSpc>
              <a:spcBef>
                <a:spcPts val="1200"/>
              </a:spcBef>
              <a:defRPr sz="2200" baseline="0"/>
            </a:lvl3pPr>
            <a:lvl4pPr>
              <a:lnSpc>
                <a:spcPts val="2800"/>
              </a:lnSpc>
              <a:spcBef>
                <a:spcPts val="1200"/>
              </a:spcBef>
              <a:defRPr sz="2200" baseline="0"/>
            </a:lvl4pPr>
            <a:lvl5pPr>
              <a:lnSpc>
                <a:spcPts val="2800"/>
              </a:lnSpc>
              <a:spcBef>
                <a:spcPts val="1200"/>
              </a:spcBef>
              <a:defRPr sz="22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440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cxnSp>
        <p:nvCxnSpPr>
          <p:cNvPr id="3" name="Rett linje 2"/>
          <p:cNvCxnSpPr/>
          <p:nvPr userDrawn="1"/>
        </p:nvCxnSpPr>
        <p:spPr>
          <a:xfrm>
            <a:off x="695325" y="6237000"/>
            <a:ext cx="10801350" cy="0"/>
          </a:xfrm>
          <a:prstGeom prst="line">
            <a:avLst/>
          </a:prstGeom>
          <a:ln w="12700">
            <a:solidFill>
              <a:srgbClr val="00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lassholder for bilde 9"/>
          <p:cNvSpPr>
            <a:spLocks noGrp="1"/>
          </p:cNvSpPr>
          <p:nvPr>
            <p:ph type="pic" sz="quarter" idx="13" hasCustomPrompt="1"/>
          </p:nvPr>
        </p:nvSpPr>
        <p:spPr>
          <a:xfrm>
            <a:off x="694800" y="1800000"/>
            <a:ext cx="10801875" cy="4140000"/>
          </a:xfrm>
          <a:prstGeom prst="rect">
            <a:avLst/>
          </a:prstGeom>
          <a:noFill/>
        </p:spPr>
        <p:txBody>
          <a:bodyPr tIns="2160000" bIns="0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nb-NO"/>
              <a:t>Click ikon to insert picture</a:t>
            </a:r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93044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95325" y="1800000"/>
            <a:ext cx="5112000" cy="41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800"/>
              </a:lnSpc>
              <a:spcBef>
                <a:spcPts val="1200"/>
              </a:spcBef>
              <a:defRPr sz="2200" baseline="0"/>
            </a:lvl1pPr>
            <a:lvl2pPr>
              <a:lnSpc>
                <a:spcPts val="2800"/>
              </a:lnSpc>
              <a:spcBef>
                <a:spcPts val="1200"/>
              </a:spcBef>
              <a:defRPr sz="2200" baseline="0"/>
            </a:lvl2pPr>
            <a:lvl3pPr>
              <a:lnSpc>
                <a:spcPts val="2800"/>
              </a:lnSpc>
              <a:spcBef>
                <a:spcPts val="1200"/>
              </a:spcBef>
              <a:defRPr sz="2200" baseline="0"/>
            </a:lvl3pPr>
            <a:lvl4pPr>
              <a:lnSpc>
                <a:spcPts val="2800"/>
              </a:lnSpc>
              <a:spcBef>
                <a:spcPts val="1200"/>
              </a:spcBef>
              <a:defRPr sz="2200" baseline="0"/>
            </a:lvl4pPr>
            <a:lvl5pPr>
              <a:lnSpc>
                <a:spcPts val="2800"/>
              </a:lnSpc>
              <a:spcBef>
                <a:spcPts val="1200"/>
              </a:spcBef>
              <a:defRPr sz="22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4" name="Plassholder for bilde 9"/>
          <p:cNvSpPr>
            <a:spLocks noGrp="1"/>
          </p:cNvSpPr>
          <p:nvPr>
            <p:ph type="pic" sz="quarter" idx="13"/>
          </p:nvPr>
        </p:nvSpPr>
        <p:spPr>
          <a:xfrm>
            <a:off x="6382800" y="1800000"/>
            <a:ext cx="5112000" cy="4140000"/>
          </a:xfrm>
          <a:prstGeom prst="rect">
            <a:avLst/>
          </a:prstGeom>
          <a:noFill/>
        </p:spPr>
        <p:txBody>
          <a:bodyPr tIns="2160000" bIns="0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77684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innhold 2"/>
          <p:cNvSpPr>
            <a:spLocks noGrp="1"/>
          </p:cNvSpPr>
          <p:nvPr>
            <p:ph idx="1"/>
          </p:nvPr>
        </p:nvSpPr>
        <p:spPr>
          <a:xfrm>
            <a:off x="6382800" y="1800000"/>
            <a:ext cx="5112000" cy="41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800"/>
              </a:lnSpc>
              <a:spcBef>
                <a:spcPts val="1200"/>
              </a:spcBef>
              <a:defRPr sz="2200" baseline="0"/>
            </a:lvl1pPr>
            <a:lvl2pPr>
              <a:lnSpc>
                <a:spcPts val="2800"/>
              </a:lnSpc>
              <a:spcBef>
                <a:spcPts val="1200"/>
              </a:spcBef>
              <a:defRPr sz="2200" baseline="0"/>
            </a:lvl2pPr>
            <a:lvl3pPr>
              <a:lnSpc>
                <a:spcPts val="2800"/>
              </a:lnSpc>
              <a:spcBef>
                <a:spcPts val="1200"/>
              </a:spcBef>
              <a:defRPr sz="2200" baseline="0"/>
            </a:lvl3pPr>
            <a:lvl4pPr>
              <a:lnSpc>
                <a:spcPts val="2800"/>
              </a:lnSpc>
              <a:spcBef>
                <a:spcPts val="1200"/>
              </a:spcBef>
              <a:defRPr sz="2200" baseline="0"/>
            </a:lvl4pPr>
            <a:lvl5pPr>
              <a:lnSpc>
                <a:spcPts val="2800"/>
              </a:lnSpc>
              <a:spcBef>
                <a:spcPts val="1200"/>
              </a:spcBef>
              <a:defRPr sz="22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10" name="Plassholder for innhold 2"/>
          <p:cNvSpPr>
            <a:spLocks noGrp="1"/>
          </p:cNvSpPr>
          <p:nvPr>
            <p:ph idx="10"/>
          </p:nvPr>
        </p:nvSpPr>
        <p:spPr>
          <a:xfrm>
            <a:off x="696375" y="1800000"/>
            <a:ext cx="5112000" cy="41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800"/>
              </a:lnSpc>
              <a:spcBef>
                <a:spcPts val="1200"/>
              </a:spcBef>
              <a:defRPr sz="2200" baseline="0"/>
            </a:lvl1pPr>
            <a:lvl2pPr>
              <a:lnSpc>
                <a:spcPts val="2800"/>
              </a:lnSpc>
              <a:spcBef>
                <a:spcPts val="1200"/>
              </a:spcBef>
              <a:defRPr sz="2200" baseline="0"/>
            </a:lvl2pPr>
            <a:lvl3pPr>
              <a:lnSpc>
                <a:spcPts val="2800"/>
              </a:lnSpc>
              <a:spcBef>
                <a:spcPts val="1200"/>
              </a:spcBef>
              <a:defRPr sz="2200" baseline="0"/>
            </a:lvl3pPr>
            <a:lvl4pPr>
              <a:lnSpc>
                <a:spcPts val="2800"/>
              </a:lnSpc>
              <a:spcBef>
                <a:spcPts val="1200"/>
              </a:spcBef>
              <a:defRPr sz="2200" baseline="0"/>
            </a:lvl4pPr>
            <a:lvl5pPr>
              <a:lnSpc>
                <a:spcPts val="2800"/>
              </a:lnSpc>
              <a:spcBef>
                <a:spcPts val="1200"/>
              </a:spcBef>
              <a:defRPr sz="22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9900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rgbClr val="009D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1"/>
          <p:cNvSpPr>
            <a:spLocks noGrp="1"/>
          </p:cNvSpPr>
          <p:nvPr>
            <p:ph type="ctrTitle"/>
          </p:nvPr>
        </p:nvSpPr>
        <p:spPr>
          <a:xfrm>
            <a:off x="768000" y="2205000"/>
            <a:ext cx="10656000" cy="738664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4" name="TekstSylinder 3"/>
          <p:cNvSpPr txBox="1"/>
          <p:nvPr userDrawn="1"/>
        </p:nvSpPr>
        <p:spPr>
          <a:xfrm>
            <a:off x="551384" y="4077072"/>
            <a:ext cx="1224136" cy="2232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000" y="4051894"/>
            <a:ext cx="10692000" cy="2329434"/>
          </a:xfrm>
          <a:prstGeom prst="rect">
            <a:avLst/>
          </a:prstGeom>
        </p:spPr>
      </p:pic>
      <p:pic>
        <p:nvPicPr>
          <p:cNvPr id="10" name="Bild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21600" y="406800"/>
            <a:ext cx="676800" cy="5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15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822957" y="405000"/>
            <a:ext cx="673043" cy="540000"/>
          </a:xfrm>
          <a:prstGeom prst="rect">
            <a:avLst/>
          </a:prstGeom>
        </p:spPr>
      </p:pic>
      <p:sp>
        <p:nvSpPr>
          <p:cNvPr id="8" name="Plassholder for tittel 7"/>
          <p:cNvSpPr>
            <a:spLocks noGrp="1"/>
          </p:cNvSpPr>
          <p:nvPr>
            <p:ph type="title"/>
          </p:nvPr>
        </p:nvSpPr>
        <p:spPr>
          <a:xfrm>
            <a:off x="695325" y="945000"/>
            <a:ext cx="9588000" cy="533642"/>
          </a:xfrm>
          <a:prstGeom prst="rect">
            <a:avLst/>
          </a:prstGeom>
        </p:spPr>
        <p:txBody>
          <a:bodyPr vert="horz" wrap="none" lIns="0" tIns="0" rIns="0" bIns="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cxnSp>
        <p:nvCxnSpPr>
          <p:cNvPr id="4" name="Rett linje 3"/>
          <p:cNvCxnSpPr/>
          <p:nvPr userDrawn="1"/>
        </p:nvCxnSpPr>
        <p:spPr>
          <a:xfrm>
            <a:off x="695325" y="6237000"/>
            <a:ext cx="10801350" cy="0"/>
          </a:xfrm>
          <a:prstGeom prst="line">
            <a:avLst/>
          </a:prstGeom>
          <a:ln w="6350">
            <a:solidFill>
              <a:srgbClr val="00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lassholder for bunntekst 5"/>
          <p:cNvSpPr>
            <a:spLocks noGrp="1"/>
          </p:cNvSpPr>
          <p:nvPr>
            <p:ph type="ftr" sz="quarter" idx="3"/>
          </p:nvPr>
        </p:nvSpPr>
        <p:spPr>
          <a:xfrm>
            <a:off x="7381200" y="6264000"/>
            <a:ext cx="4114800" cy="2063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009D7F"/>
                </a:solidFill>
              </a:defRPr>
            </a:lvl1pPr>
          </a:lstStyle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4"/>
          </p:nvPr>
        </p:nvSpPr>
        <p:spPr>
          <a:xfrm>
            <a:off x="695325" y="6264000"/>
            <a:ext cx="2743200" cy="2031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009D7F"/>
                </a:solidFill>
              </a:defRPr>
            </a:lvl1pPr>
          </a:lstStyle>
          <a:p>
            <a:fld id="{0A3ED7E7-E538-48B7-BF27-18C497C3E180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51498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2" r:id="rId4"/>
    <p:sldLayoutId id="2147483720" r:id="rId5"/>
    <p:sldLayoutId id="2147483724" r:id="rId6"/>
    <p:sldLayoutId id="2147483721" r:id="rId7"/>
    <p:sldLayoutId id="2147483723" r:id="rId8"/>
    <p:sldLayoutId id="2147483726" r:id="rId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009D7F"/>
          </a:solidFill>
          <a:latin typeface="+mj-lt"/>
          <a:ea typeface="+mj-ea"/>
          <a:cs typeface="+mj-cs"/>
        </a:defRPr>
      </a:lvl1pPr>
    </p:titleStyle>
    <p:bodyStyle>
      <a:lvl1pPr marL="198000" indent="-1980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66000" indent="-1980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4000" indent="-1980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980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2000" indent="-1980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>
          <p15:clr>
            <a:srgbClr val="F26B43"/>
          </p15:clr>
        </p15:guide>
        <p15:guide id="2" pos="724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823040" y="405000"/>
            <a:ext cx="669600" cy="53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27"/>
          <p:cNvCxnSpPr/>
          <p:nvPr/>
        </p:nvCxnSpPr>
        <p:spPr>
          <a:xfrm>
            <a:off x="695160" y="6237000"/>
            <a:ext cx="10801440" cy="360"/>
          </a:xfrm>
          <a:prstGeom prst="straightConnector1">
            <a:avLst/>
          </a:prstGeom>
          <a:noFill/>
          <a:ln w="9525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2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2106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0</a:t>
            </a:fld>
            <a:endParaRPr lang="nb-NO"/>
          </a:p>
        </p:txBody>
      </p:sp>
      <p:sp>
        <p:nvSpPr>
          <p:cNvPr id="230" name="Google Shape;230;p54"/>
          <p:cNvSpPr/>
          <p:nvPr/>
        </p:nvSpPr>
        <p:spPr>
          <a:xfrm>
            <a:off x="304800" y="1905000"/>
            <a:ext cx="10725120" cy="73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BIN420 - Assembly</a:t>
            </a:r>
            <a:endParaRPr sz="4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C9780-323D-82BE-B9EF-FF151912375B}"/>
              </a:ext>
            </a:extLst>
          </p:cNvPr>
          <p:cNvSpPr txBox="1"/>
          <p:nvPr/>
        </p:nvSpPr>
        <p:spPr>
          <a:xfrm>
            <a:off x="228600" y="2667000"/>
            <a:ext cx="6096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Arturo Vera Ponce de Leon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26369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1814F3-FB32-4676-B15E-28B9726B7A2E}"/>
              </a:ext>
            </a:extLst>
          </p:cNvPr>
          <p:cNvSpPr txBox="1"/>
          <p:nvPr/>
        </p:nvSpPr>
        <p:spPr>
          <a:xfrm>
            <a:off x="304800" y="1301721"/>
            <a:ext cx="4724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C=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nl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C: Coverage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n: number of reads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l: length of the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L: length of the genome</a:t>
            </a:r>
            <a:endParaRPr kumimoji="0" lang="nb-NO" sz="20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345C9-0095-4E49-A90B-759322AEF22F}"/>
              </a:ext>
            </a:extLst>
          </p:cNvPr>
          <p:cNvSpPr txBox="1"/>
          <p:nvPr/>
        </p:nvSpPr>
        <p:spPr>
          <a:xfrm>
            <a:off x="3243263" y="3944113"/>
            <a:ext cx="438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How many reads with Illumina (~100 bp) to obtain 10x coverage for a 1Mb genome?</a:t>
            </a:r>
            <a:endParaRPr kumimoji="0" lang="nb-NO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5D8444-CFA8-4A74-A161-CB0DA51662D3}"/>
              </a:ext>
            </a:extLst>
          </p:cNvPr>
          <p:cNvSpPr txBox="1"/>
          <p:nvPr/>
        </p:nvSpPr>
        <p:spPr>
          <a:xfrm>
            <a:off x="4035743" y="4617247"/>
            <a:ext cx="255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10x=n(100 bp)/1x10</a:t>
            </a:r>
            <a:r>
              <a:rPr kumimoji="0" lang="en-US" sz="18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n=10(1x10</a:t>
            </a:r>
            <a:r>
              <a:rPr kumimoji="0" lang="en-US" sz="18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6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)/100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n=1x10</a:t>
            </a:r>
            <a:r>
              <a:rPr kumimoji="0" lang="en-US" sz="1800" b="0" i="0" u="none" strike="noStrike" kern="0" cap="none" spc="0" normalizeH="0" baseline="30000" noProof="0" dirty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5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reads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58A345-290A-4728-8284-DEC4447084B4}"/>
              </a:ext>
            </a:extLst>
          </p:cNvPr>
          <p:cNvSpPr txBox="1"/>
          <p:nvPr/>
        </p:nvSpPr>
        <p:spPr>
          <a:xfrm>
            <a:off x="7848600" y="391951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How many reads with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MiniON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(~50 kb) to obtain 10x coverage for a 1Mb genome?</a:t>
            </a:r>
            <a:endParaRPr kumimoji="0" lang="nb-NO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09FA9-E0E4-45B7-ABC3-89C644A3C8E9}"/>
              </a:ext>
            </a:extLst>
          </p:cNvPr>
          <p:cNvSpPr txBox="1"/>
          <p:nvPr/>
        </p:nvSpPr>
        <p:spPr>
          <a:xfrm>
            <a:off x="8216400" y="4595624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10x=n(5x10</a:t>
            </a:r>
            <a:r>
              <a:rPr kumimoji="0" lang="en-US" sz="18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4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bp)/1x10</a:t>
            </a:r>
            <a:r>
              <a:rPr kumimoji="0" lang="en-US" sz="18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n=10(1x10</a:t>
            </a:r>
            <a:r>
              <a:rPr kumimoji="0" lang="en-US" sz="18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6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)/ 5x10</a:t>
            </a:r>
            <a:r>
              <a:rPr kumimoji="0" lang="en-US" sz="18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4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n=200 reads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73DF5B-7A87-4BE7-8FCF-BFC393DAD77C}"/>
              </a:ext>
            </a:extLst>
          </p:cNvPr>
          <p:cNvSpPr txBox="1"/>
          <p:nvPr/>
        </p:nvSpPr>
        <p:spPr>
          <a:xfrm>
            <a:off x="9146040" y="5825736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Error rate ~ 7%</a:t>
            </a:r>
            <a:endParaRPr kumimoji="0" lang="nb-NO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151CEE-B862-4441-B185-87B32DA10D7F}"/>
              </a:ext>
            </a:extLst>
          </p:cNvPr>
          <p:cNvSpPr txBox="1"/>
          <p:nvPr/>
        </p:nvSpPr>
        <p:spPr>
          <a:xfrm>
            <a:off x="4790123" y="574373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Error rate ~ 1%</a:t>
            </a:r>
            <a:endParaRPr kumimoji="0" lang="nb-NO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50" name="Picture 2" descr="Sequencing | Key methods and uses">
            <a:extLst>
              <a:ext uri="{FF2B5EF4-FFF2-40B4-BE49-F238E27FC236}">
                <a16:creationId xmlns:a16="http://schemas.microsoft.com/office/drawing/2014/main" id="{0CCBE3B1-5190-4C73-96A4-D23D68DDF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254634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P Group plc - Portfolio company Oxford Nanopore Technologies announces  £48.4m of additional funding - DirectorsTalk Interviews">
            <a:extLst>
              <a:ext uri="{FF2B5EF4-FFF2-40B4-BE49-F238E27FC236}">
                <a16:creationId xmlns:a16="http://schemas.microsoft.com/office/drawing/2014/main" id="{64675EE9-AB4C-4B2E-BF3A-791C27715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700" y="1425115"/>
            <a:ext cx="2667000" cy="226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8DC0B7B-0E0E-4D8A-B7D9-91EDB5B85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15009"/>
            <a:ext cx="9588000" cy="533642"/>
          </a:xfrm>
        </p:spPr>
        <p:txBody>
          <a:bodyPr>
            <a:normAutofit/>
          </a:bodyPr>
          <a:lstStyle/>
          <a:p>
            <a:r>
              <a:rPr lang="en-US" dirty="0"/>
              <a:t>Sequencing a bacterial genome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5442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1"/>
          <p:cNvSpPr/>
          <p:nvPr/>
        </p:nvSpPr>
        <p:spPr>
          <a:xfrm>
            <a:off x="695160" y="945000"/>
            <a:ext cx="9584280" cy="52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5" name="Google Shape;455;p71"/>
          <p:cNvSpPr/>
          <p:nvPr/>
        </p:nvSpPr>
        <p:spPr>
          <a:xfrm>
            <a:off x="7381080" y="6264000"/>
            <a:ext cx="4111200" cy="20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Norwegian University of Life Sciences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71"/>
          <p:cNvSpPr/>
          <p:nvPr/>
        </p:nvSpPr>
        <p:spPr>
          <a:xfrm>
            <a:off x="695160" y="6264000"/>
            <a:ext cx="2739600" cy="19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71"/>
          <p:cNvSpPr/>
          <p:nvPr/>
        </p:nvSpPr>
        <p:spPr>
          <a:xfrm>
            <a:off x="640080" y="1371600"/>
            <a:ext cx="7404120" cy="191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eads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assembly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465;p72">
            <a:extLst>
              <a:ext uri="{FF2B5EF4-FFF2-40B4-BE49-F238E27FC236}">
                <a16:creationId xmlns:a16="http://schemas.microsoft.com/office/drawing/2014/main" id="{E4CA0F80-2BCA-83DF-867E-C6B2641C67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7400" y="1901520"/>
            <a:ext cx="5118120" cy="40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AC150-1AAC-4507-88FC-62B770004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62000"/>
            <a:ext cx="5410200" cy="525780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nb-NO" sz="9600" b="1" dirty="0" err="1">
                <a:solidFill>
                  <a:schemeClr val="accent1"/>
                </a:solidFill>
              </a:rPr>
              <a:t>Sequence</a:t>
            </a:r>
            <a:r>
              <a:rPr lang="nb-NO" sz="9600" b="1" dirty="0">
                <a:solidFill>
                  <a:schemeClr val="accent1"/>
                </a:solidFill>
              </a:rPr>
              <a:t> Assembly</a:t>
            </a:r>
          </a:p>
          <a:p>
            <a:pPr marL="0" indent="0">
              <a:buNone/>
            </a:pPr>
            <a:r>
              <a:rPr lang="nb-NO" sz="6400" b="1" dirty="0"/>
              <a:t>ASSEMBLE</a:t>
            </a:r>
            <a:r>
              <a:rPr lang="nb-NO" sz="6400" dirty="0"/>
              <a:t> </a:t>
            </a:r>
            <a:r>
              <a:rPr lang="en-US" sz="6400" dirty="0"/>
              <a:t>the sequencing </a:t>
            </a:r>
            <a:r>
              <a:rPr lang="nb-NO" sz="6400" dirty="0"/>
              <a:t>data </a:t>
            </a:r>
            <a:r>
              <a:rPr lang="en-US" sz="6400" dirty="0"/>
              <a:t>into</a:t>
            </a:r>
            <a:r>
              <a:rPr lang="nb-NO" sz="6400" dirty="0"/>
              <a:t> </a:t>
            </a:r>
            <a:r>
              <a:rPr lang="en-US" sz="6400" i="1" dirty="0"/>
              <a:t>contiguous reads</a:t>
            </a:r>
            <a:r>
              <a:rPr lang="en-US" sz="6400" dirty="0"/>
              <a:t>, or </a:t>
            </a:r>
            <a:r>
              <a:rPr lang="en-US" sz="6400" b="1" dirty="0"/>
              <a:t>CONTIGS</a:t>
            </a:r>
          </a:p>
          <a:p>
            <a:pPr marL="0" indent="0">
              <a:buNone/>
            </a:pPr>
            <a:endParaRPr lang="nb-NO" sz="7200" dirty="0"/>
          </a:p>
          <a:p>
            <a:pPr marL="0" indent="0">
              <a:buNone/>
            </a:pPr>
            <a:r>
              <a:rPr lang="en-US" sz="5500" i="1" u="sng" dirty="0"/>
              <a:t>Or in other words: </a:t>
            </a:r>
            <a:r>
              <a:rPr lang="en-US" sz="5500" u="sng" dirty="0"/>
              <a:t> </a:t>
            </a:r>
          </a:p>
          <a:p>
            <a:pPr marL="0" indent="0">
              <a:buNone/>
            </a:pPr>
            <a:r>
              <a:rPr lang="en-US" sz="6200" dirty="0"/>
              <a:t>Resolve a puzzle and reconstruct a long DNA sequence (genome) from smaller fragments</a:t>
            </a:r>
          </a:p>
          <a:p>
            <a:pPr marL="0" indent="0">
              <a:buNone/>
            </a:pPr>
            <a:endParaRPr lang="nb-NO" sz="6200" dirty="0"/>
          </a:p>
          <a:p>
            <a:pPr marL="0" indent="0">
              <a:buNone/>
            </a:pPr>
            <a:r>
              <a:rPr lang="en-US" sz="6200" b="1" dirty="0"/>
              <a:t>Bigger pieces (longer reads) makes the puzzle easier</a:t>
            </a:r>
          </a:p>
        </p:txBody>
      </p:sp>
      <p:pic>
        <p:nvPicPr>
          <p:cNvPr id="4" name="Picture 2" descr="Puslespill - 9 brikker - Festutstyr">
            <a:extLst>
              <a:ext uri="{FF2B5EF4-FFF2-40B4-BE49-F238E27FC236}">
                <a16:creationId xmlns:a16="http://schemas.microsoft.com/office/drawing/2014/main" id="{5676899C-CD2C-4CF0-AB5D-B2E8CF4F5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9" b="5985"/>
          <a:stretch/>
        </p:blipFill>
        <p:spPr bwMode="auto">
          <a:xfrm>
            <a:off x="6382800" y="1800000"/>
            <a:ext cx="5112000" cy="414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2C02546-D65F-429C-866F-5CE67F7A346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381200" y="6264000"/>
            <a:ext cx="4114800" cy="20637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Norwegian University of Life Sciences</a:t>
            </a:r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srgbClr val="009D7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F9B6C9F-ADEB-4129-885E-2368D55636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95325" y="6264000"/>
            <a:ext cx="2743200" cy="2031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A3ED7E7-E538-48B7-BF27-18C497C3E180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srgbClr val="009D7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DEADC-F4D7-3EF0-D74D-12870EC8EF25}"/>
              </a:ext>
            </a:extLst>
          </p:cNvPr>
          <p:cNvSpPr txBox="1"/>
          <p:nvPr/>
        </p:nvSpPr>
        <p:spPr>
          <a:xfrm>
            <a:off x="304800" y="6488668"/>
            <a:ext cx="3276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Slide by Live H Hagen.</a:t>
            </a:r>
          </a:p>
        </p:txBody>
      </p:sp>
    </p:spTree>
    <p:extLst>
      <p:ext uri="{BB962C8B-B14F-4D97-AF65-F5344CB8AC3E}">
        <p14:creationId xmlns:p14="http://schemas.microsoft.com/office/powerpoint/2010/main" val="219364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uslespill - 9 brikker - Festutstyr">
            <a:extLst>
              <a:ext uri="{FF2B5EF4-FFF2-40B4-BE49-F238E27FC236}">
                <a16:creationId xmlns:a16="http://schemas.microsoft.com/office/drawing/2014/main" id="{5676899C-CD2C-4CF0-AB5D-B2E8CF4F5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9" b="5985"/>
          <a:stretch/>
        </p:blipFill>
        <p:spPr bwMode="auto">
          <a:xfrm>
            <a:off x="6382800" y="1800000"/>
            <a:ext cx="5112000" cy="414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2C02546-D65F-429C-866F-5CE67F7A346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381200" y="6264000"/>
            <a:ext cx="4114800" cy="20637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Norwegian University of Life Sciences</a:t>
            </a:r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srgbClr val="009D7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F9B6C9F-ADEB-4129-885E-2368D55636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95325" y="6264000"/>
            <a:ext cx="2743200" cy="2031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A3ED7E7-E538-48B7-BF27-18C497C3E180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srgbClr val="009D7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183DEC-5266-4B9E-8C50-31A0E4A95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143000"/>
            <a:ext cx="5248275" cy="47970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</a:rPr>
              <a:t>The Assembly recipe</a:t>
            </a:r>
            <a:r>
              <a:rPr lang="nb-NO" sz="3200" dirty="0">
                <a:solidFill>
                  <a:schemeClr val="accent1"/>
                </a:solidFill>
              </a:rPr>
              <a:t>: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 all </a:t>
            </a:r>
            <a:r>
              <a:rPr lang="en-US" b="1" dirty="0"/>
              <a:t>overlaps</a:t>
            </a:r>
            <a:r>
              <a:rPr lang="en-US" dirty="0"/>
              <a:t> between reads</a:t>
            </a:r>
          </a:p>
          <a:p>
            <a:pPr marL="457200" indent="-457200">
              <a:buFont typeface="+mj-lt"/>
              <a:buAutoNum type="arabicPeriod"/>
            </a:pPr>
            <a:r>
              <a:rPr lang="nb-NO" dirty="0" err="1"/>
              <a:t>Build</a:t>
            </a:r>
            <a:r>
              <a:rPr lang="nb-NO" dirty="0"/>
              <a:t> a </a:t>
            </a:r>
            <a:r>
              <a:rPr lang="nb-NO" b="1" dirty="0" err="1"/>
              <a:t>graph</a:t>
            </a:r>
            <a:r>
              <a:rPr lang="nb-NO" dirty="0"/>
              <a:t> (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read</a:t>
            </a:r>
            <a:r>
              <a:rPr lang="nb-NO" dirty="0"/>
              <a:t> </a:t>
            </a:r>
            <a:r>
              <a:rPr lang="nb-NO" dirty="0" err="1"/>
              <a:t>connections</a:t>
            </a:r>
            <a:r>
              <a:rPr lang="nb-NO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nb-NO" b="1" dirty="0" err="1"/>
              <a:t>Simplify</a:t>
            </a:r>
            <a:r>
              <a:rPr lang="nb-NO" b="1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graph</a:t>
            </a:r>
            <a:r>
              <a:rPr lang="nb-NO" dirty="0"/>
              <a:t> 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 a sensible path in the graph to generate a </a:t>
            </a:r>
            <a:r>
              <a:rPr lang="en-US" b="1" dirty="0"/>
              <a:t>consensus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0F494C-6334-9E9E-FE33-9A0733DD0E70}"/>
              </a:ext>
            </a:extLst>
          </p:cNvPr>
          <p:cNvSpPr txBox="1"/>
          <p:nvPr/>
        </p:nvSpPr>
        <p:spPr>
          <a:xfrm>
            <a:off x="304800" y="6488668"/>
            <a:ext cx="3276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Slide by Live H Hagen.</a:t>
            </a:r>
          </a:p>
        </p:txBody>
      </p:sp>
    </p:spTree>
    <p:extLst>
      <p:ext uri="{BB962C8B-B14F-4D97-AF65-F5344CB8AC3E}">
        <p14:creationId xmlns:p14="http://schemas.microsoft.com/office/powerpoint/2010/main" val="1113077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2"/>
          <p:cNvSpPr/>
          <p:nvPr/>
        </p:nvSpPr>
        <p:spPr>
          <a:xfrm>
            <a:off x="695160" y="405000"/>
            <a:ext cx="9584280" cy="52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Assembly - expectation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72"/>
          <p:cNvSpPr/>
          <p:nvPr/>
        </p:nvSpPr>
        <p:spPr>
          <a:xfrm>
            <a:off x="7381080" y="6264000"/>
            <a:ext cx="4111200" cy="20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Norwegian University of Life Sciences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72"/>
          <p:cNvSpPr/>
          <p:nvPr/>
        </p:nvSpPr>
        <p:spPr>
          <a:xfrm>
            <a:off x="695160" y="6264000"/>
            <a:ext cx="2739600" cy="19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1737360"/>
            <a:ext cx="5118120" cy="40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72"/>
          <p:cNvSpPr/>
          <p:nvPr/>
        </p:nvSpPr>
        <p:spPr>
          <a:xfrm>
            <a:off x="5669280" y="1737360"/>
            <a:ext cx="2283480" cy="34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Genome copies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72"/>
          <p:cNvSpPr/>
          <p:nvPr/>
        </p:nvSpPr>
        <p:spPr>
          <a:xfrm>
            <a:off x="5669280" y="3131280"/>
            <a:ext cx="2283480" cy="34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Reads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72"/>
          <p:cNvSpPr/>
          <p:nvPr/>
        </p:nvSpPr>
        <p:spPr>
          <a:xfrm>
            <a:off x="5669280" y="4389120"/>
            <a:ext cx="255780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Reconstructed genome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72"/>
          <p:cNvSpPr/>
          <p:nvPr/>
        </p:nvSpPr>
        <p:spPr>
          <a:xfrm>
            <a:off x="731520" y="5694480"/>
            <a:ext cx="3197880" cy="32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Picture adapted from: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Commins, et al. (2009) Biological Procedures Online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3"/>
          <p:cNvSpPr/>
          <p:nvPr/>
        </p:nvSpPr>
        <p:spPr>
          <a:xfrm>
            <a:off x="695160" y="405000"/>
            <a:ext cx="9584280" cy="52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Assembly - Reality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73"/>
          <p:cNvSpPr/>
          <p:nvPr/>
        </p:nvSpPr>
        <p:spPr>
          <a:xfrm>
            <a:off x="7381080" y="6264000"/>
            <a:ext cx="4111200" cy="20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Norwegian University of Life Sciences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73"/>
          <p:cNvSpPr/>
          <p:nvPr/>
        </p:nvSpPr>
        <p:spPr>
          <a:xfrm>
            <a:off x="695160" y="6264000"/>
            <a:ext cx="2739600" cy="19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0800" y="1684080"/>
            <a:ext cx="5301000" cy="434844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73"/>
          <p:cNvSpPr/>
          <p:nvPr/>
        </p:nvSpPr>
        <p:spPr>
          <a:xfrm>
            <a:off x="4297680" y="1737360"/>
            <a:ext cx="1917720" cy="34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Genome copies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73"/>
          <p:cNvSpPr/>
          <p:nvPr/>
        </p:nvSpPr>
        <p:spPr>
          <a:xfrm>
            <a:off x="5212080" y="3131280"/>
            <a:ext cx="911880" cy="34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Reads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73"/>
          <p:cNvSpPr/>
          <p:nvPr/>
        </p:nvSpPr>
        <p:spPr>
          <a:xfrm>
            <a:off x="5120640" y="4389120"/>
            <a:ext cx="109476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Contigs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73"/>
          <p:cNvSpPr/>
          <p:nvPr/>
        </p:nvSpPr>
        <p:spPr>
          <a:xfrm>
            <a:off x="731520" y="5694480"/>
            <a:ext cx="3197880" cy="32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Picture adapted from: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Commins, et al. (2009) Biological Procedures Online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4"/>
          <p:cNvSpPr/>
          <p:nvPr/>
        </p:nvSpPr>
        <p:spPr>
          <a:xfrm>
            <a:off x="695160" y="405000"/>
            <a:ext cx="9584280" cy="52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Two main types of assemblers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74"/>
          <p:cNvSpPr/>
          <p:nvPr/>
        </p:nvSpPr>
        <p:spPr>
          <a:xfrm>
            <a:off x="7381080" y="6264000"/>
            <a:ext cx="4111200" cy="20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Norwegian University of Life Sciences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74"/>
          <p:cNvSpPr/>
          <p:nvPr/>
        </p:nvSpPr>
        <p:spPr>
          <a:xfrm>
            <a:off x="695160" y="6264000"/>
            <a:ext cx="2739600" cy="19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74"/>
          <p:cNvSpPr/>
          <p:nvPr/>
        </p:nvSpPr>
        <p:spPr>
          <a:xfrm>
            <a:off x="914400" y="1371600"/>
            <a:ext cx="6855480" cy="136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Overlap graphs (or Overlap-Layout-consensus, OLC)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74"/>
          <p:cNvSpPr/>
          <p:nvPr/>
        </p:nvSpPr>
        <p:spPr>
          <a:xfrm>
            <a:off x="914400" y="3474720"/>
            <a:ext cx="9232920" cy="135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 Bruijn assembly: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3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The (K-1)-mers are the nodes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3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The prefixes/suffixes are edges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3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High coverage needed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3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Execution time depends on the length of the genome (O(G))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3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Space depends on the k-mer composition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EB3EDE-772A-4DFD-8857-C51C9F8CC7CB}"/>
              </a:ext>
            </a:extLst>
          </p:cNvPr>
          <p:cNvSpPr txBox="1">
            <a:spLocks/>
          </p:cNvSpPr>
          <p:nvPr/>
        </p:nvSpPr>
        <p:spPr>
          <a:xfrm>
            <a:off x="914400" y="1706880"/>
            <a:ext cx="5112000" cy="4140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OLC is composed of three main steps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Computing the overlaps between the reads (blast-like alignment or k-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Laying out the overlap information on a graph – try to simplify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Generate a consensus from the alignment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6ACC48-27A4-4A7D-87BD-DDAED44DB4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81" t="17708" r="2871" b="3659"/>
          <a:stretch/>
        </p:blipFill>
        <p:spPr>
          <a:xfrm>
            <a:off x="7541100" y="1338182"/>
            <a:ext cx="2898360" cy="21365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5"/>
          <p:cNvSpPr/>
          <p:nvPr/>
        </p:nvSpPr>
        <p:spPr>
          <a:xfrm>
            <a:off x="695160" y="405000"/>
            <a:ext cx="9584280" cy="52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 Bruijn graph and k-mers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75"/>
          <p:cNvSpPr/>
          <p:nvPr/>
        </p:nvSpPr>
        <p:spPr>
          <a:xfrm>
            <a:off x="7381080" y="6264000"/>
            <a:ext cx="4111200" cy="20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Norwegian University of Life Sciences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75"/>
          <p:cNvSpPr/>
          <p:nvPr/>
        </p:nvSpPr>
        <p:spPr>
          <a:xfrm>
            <a:off x="695160" y="6264000"/>
            <a:ext cx="2739600" cy="19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3800" y="1095840"/>
            <a:ext cx="8092800" cy="484452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75"/>
          <p:cNvSpPr/>
          <p:nvPr/>
        </p:nvSpPr>
        <p:spPr>
          <a:xfrm>
            <a:off x="731520" y="5681880"/>
            <a:ext cx="2739960" cy="32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Picture adapted from: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Sohn, et al. (2016) Briefings in Bioinformatics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390F0B-BBD2-4F70-BFC4-DB80F258F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00" y="288226"/>
            <a:ext cx="9588000" cy="533642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De </a:t>
            </a:r>
            <a:r>
              <a:rPr lang="nb-NO" sz="3600" dirty="0" err="1"/>
              <a:t>Bruijn</a:t>
            </a:r>
            <a:r>
              <a:rPr lang="nb-NO" sz="3600" dirty="0"/>
              <a:t> </a:t>
            </a:r>
            <a:r>
              <a:rPr lang="nb-NO" sz="3600" dirty="0" err="1"/>
              <a:t>graphs</a:t>
            </a:r>
            <a:r>
              <a:rPr lang="nb-NO" sz="3600" dirty="0"/>
              <a:t> – </a:t>
            </a:r>
            <a:r>
              <a:rPr lang="nb-NO" sz="3600" b="1" dirty="0" err="1"/>
              <a:t>simplified</a:t>
            </a:r>
            <a:endParaRPr lang="en-US" sz="3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48A2C6-7890-49E0-9750-2D5A0B7FAD2D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9315" r="67739" b="27234"/>
          <a:stretch/>
        </p:blipFill>
        <p:spPr>
          <a:xfrm>
            <a:off x="2743200" y="1981200"/>
            <a:ext cx="2319150" cy="2731394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11ACC3-6655-48F0-98BC-DFB4C5DBAF06}"/>
              </a:ext>
            </a:extLst>
          </p:cNvPr>
          <p:cNvSpPr txBox="1"/>
          <p:nvPr/>
        </p:nvSpPr>
        <p:spPr>
          <a:xfrm>
            <a:off x="3200400" y="1524000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Sequence</a:t>
            </a: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</a:t>
            </a:r>
            <a:r>
              <a:rPr kumimoji="0" lang="nb-NO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read</a:t>
            </a: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1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B45E56-903F-4E46-ABC9-A8B2ACABCCA7}"/>
              </a:ext>
            </a:extLst>
          </p:cNvPr>
          <p:cNvSpPr txBox="1"/>
          <p:nvPr/>
        </p:nvSpPr>
        <p:spPr>
          <a:xfrm>
            <a:off x="5715000" y="1524000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Sequence</a:t>
            </a: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</a:t>
            </a:r>
            <a:r>
              <a:rPr kumimoji="0" lang="nb-NO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read</a:t>
            </a: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2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DE83A8-A361-482A-BEAF-070E795FD042}"/>
              </a:ext>
            </a:extLst>
          </p:cNvPr>
          <p:cNvGrpSpPr/>
          <p:nvPr/>
        </p:nvGrpSpPr>
        <p:grpSpPr>
          <a:xfrm>
            <a:off x="5410200" y="1828800"/>
            <a:ext cx="2063840" cy="1854199"/>
            <a:chOff x="5486400" y="1752600"/>
            <a:chExt cx="2063840" cy="18541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63EBEF-6B2A-4E7B-8520-BEE4E8E3654D}"/>
                </a:ext>
              </a:extLst>
            </p:cNvPr>
            <p:cNvGrpSpPr/>
            <p:nvPr/>
          </p:nvGrpSpPr>
          <p:grpSpPr>
            <a:xfrm>
              <a:off x="5486400" y="1752600"/>
              <a:ext cx="2063840" cy="1854199"/>
              <a:chOff x="5416043" y="3706356"/>
              <a:chExt cx="1905597" cy="1712031"/>
            </a:xfrm>
          </p:grpSpPr>
          <p:pic>
            <p:nvPicPr>
              <p:cNvPr id="9" name="Content Placeholder 6">
                <a:extLst>
                  <a:ext uri="{FF2B5EF4-FFF2-40B4-BE49-F238E27FC236}">
                    <a16:creationId xmlns:a16="http://schemas.microsoft.com/office/drawing/2014/main" id="{882E5EB1-DE79-424C-B134-F5030EEAA505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/>
              <a:srcRect l="21262" t="63213" r="58792" b="10629"/>
              <a:stretch/>
            </p:blipFill>
            <p:spPr>
              <a:xfrm>
                <a:off x="5955448" y="4345437"/>
                <a:ext cx="1366192" cy="107295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188024-6E58-4A4E-93EB-420200E34428}"/>
                  </a:ext>
                </a:extLst>
              </p:cNvPr>
              <p:cNvSpPr/>
              <p:nvPr/>
            </p:nvSpPr>
            <p:spPr>
              <a:xfrm>
                <a:off x="5416043" y="3706356"/>
                <a:ext cx="1829291" cy="633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pic>
          <p:nvPicPr>
            <p:cNvPr id="20" name="Content Placeholder 6">
              <a:extLst>
                <a:ext uri="{FF2B5EF4-FFF2-40B4-BE49-F238E27FC236}">
                  <a16:creationId xmlns:a16="http://schemas.microsoft.com/office/drawing/2014/main" id="{101F7731-7A19-49D0-B17D-73B251DB53BA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21262" t="11611" r="58792" b="79241"/>
            <a:stretch/>
          </p:blipFill>
          <p:spPr>
            <a:xfrm>
              <a:off x="6051548" y="1987550"/>
              <a:ext cx="1479642" cy="4064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B86052D-45FE-499D-A57C-BE06357E5058}"/>
              </a:ext>
            </a:extLst>
          </p:cNvPr>
          <p:cNvSpPr txBox="1"/>
          <p:nvPr/>
        </p:nvSpPr>
        <p:spPr>
          <a:xfrm>
            <a:off x="251813" y="3427655"/>
            <a:ext cx="2491387" cy="58477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L</a:t>
            </a:r>
            <a:r>
              <a:rPr kumimoji="0" lang="nb-NO" sz="16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et’s</a:t>
            </a:r>
            <a:r>
              <a:rPr kumimoji="0" lang="nb-NO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nb-NO" sz="16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choose</a:t>
            </a:r>
            <a:r>
              <a:rPr kumimoji="0" lang="nb-NO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a k-mer </a:t>
            </a:r>
            <a:r>
              <a:rPr kumimoji="0" lang="nb-NO" sz="16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of</a:t>
            </a:r>
            <a:r>
              <a:rPr kumimoji="0" lang="nb-NO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b-NO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K=4</a:t>
            </a:r>
          </a:p>
        </p:txBody>
      </p:sp>
    </p:spTree>
    <p:extLst>
      <p:ext uri="{BB962C8B-B14F-4D97-AF65-F5344CB8AC3E}">
        <p14:creationId xmlns:p14="http://schemas.microsoft.com/office/powerpoint/2010/main" val="2645347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390F0B-BBD2-4F70-BFC4-DB80F258F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00" y="755803"/>
            <a:ext cx="9588000" cy="533642"/>
          </a:xfrm>
        </p:spPr>
        <p:txBody>
          <a:bodyPr>
            <a:normAutofit/>
          </a:bodyPr>
          <a:lstStyle/>
          <a:p>
            <a:r>
              <a:rPr lang="nb-NO" sz="2400" dirty="0"/>
              <a:t>De </a:t>
            </a:r>
            <a:r>
              <a:rPr lang="nb-NO" sz="2400" dirty="0" err="1"/>
              <a:t>Bruijn</a:t>
            </a:r>
            <a:r>
              <a:rPr lang="nb-NO" sz="2400" dirty="0"/>
              <a:t> </a:t>
            </a:r>
            <a:r>
              <a:rPr lang="nb-NO" sz="2400" dirty="0" err="1"/>
              <a:t>graphs</a:t>
            </a:r>
            <a:r>
              <a:rPr lang="nb-NO" sz="2400" dirty="0"/>
              <a:t> – </a:t>
            </a:r>
            <a:r>
              <a:rPr lang="nb-NO" sz="2400" b="1" dirty="0" err="1"/>
              <a:t>simplified</a:t>
            </a:r>
            <a:endParaRPr lang="en-US" sz="24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48A2C6-7890-49E0-9750-2D5A0B7FAD2D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9315" r="67739" b="27234"/>
          <a:stretch/>
        </p:blipFill>
        <p:spPr>
          <a:xfrm>
            <a:off x="2743200" y="1981200"/>
            <a:ext cx="2319150" cy="2731394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11ACC3-6655-48F0-98BC-DFB4C5DBAF06}"/>
              </a:ext>
            </a:extLst>
          </p:cNvPr>
          <p:cNvSpPr txBox="1"/>
          <p:nvPr/>
        </p:nvSpPr>
        <p:spPr>
          <a:xfrm>
            <a:off x="3200400" y="152400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b-NO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Sequence</a:t>
            </a:r>
            <a:r>
              <a:rPr kumimoji="0" lang="nb-NO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</a:t>
            </a:r>
            <a:r>
              <a:rPr kumimoji="0" lang="nb-NO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read</a:t>
            </a:r>
            <a:r>
              <a:rPr kumimoji="0" lang="nb-NO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1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B45E56-903F-4E46-ABC9-A8B2ACABCCA7}"/>
              </a:ext>
            </a:extLst>
          </p:cNvPr>
          <p:cNvSpPr txBox="1"/>
          <p:nvPr/>
        </p:nvSpPr>
        <p:spPr>
          <a:xfrm>
            <a:off x="5715000" y="152400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b-NO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Sequence</a:t>
            </a:r>
            <a:r>
              <a:rPr kumimoji="0" lang="nb-NO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</a:t>
            </a:r>
            <a:r>
              <a:rPr kumimoji="0" lang="nb-NO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read</a:t>
            </a:r>
            <a:r>
              <a:rPr kumimoji="0" lang="nb-NO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2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9A6373-65F7-4923-954E-7931F9A20B97}"/>
              </a:ext>
            </a:extLst>
          </p:cNvPr>
          <p:cNvSpPr/>
          <p:nvPr/>
        </p:nvSpPr>
        <p:spPr>
          <a:xfrm>
            <a:off x="4191000" y="4267200"/>
            <a:ext cx="762000" cy="228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ABF189-A171-4AE3-A6C1-D3A97C182D1B}"/>
              </a:ext>
            </a:extLst>
          </p:cNvPr>
          <p:cNvSpPr/>
          <p:nvPr/>
        </p:nvSpPr>
        <p:spPr>
          <a:xfrm>
            <a:off x="4419600" y="4495800"/>
            <a:ext cx="762000" cy="228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DE83A8-A361-482A-BEAF-070E795FD042}"/>
              </a:ext>
            </a:extLst>
          </p:cNvPr>
          <p:cNvGrpSpPr/>
          <p:nvPr/>
        </p:nvGrpSpPr>
        <p:grpSpPr>
          <a:xfrm>
            <a:off x="5410200" y="1828800"/>
            <a:ext cx="2063840" cy="1854199"/>
            <a:chOff x="5486400" y="1752600"/>
            <a:chExt cx="2063840" cy="18541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1FCA4C5-C221-4806-AA74-2561EB17D031}"/>
                </a:ext>
              </a:extLst>
            </p:cNvPr>
            <p:cNvGrpSpPr/>
            <p:nvPr/>
          </p:nvGrpSpPr>
          <p:grpSpPr>
            <a:xfrm>
              <a:off x="5486400" y="1752600"/>
              <a:ext cx="2063840" cy="1854199"/>
              <a:chOff x="5257802" y="3733799"/>
              <a:chExt cx="2063840" cy="185419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B63EBEF-6B2A-4E7B-8520-BEE4E8E3654D}"/>
                  </a:ext>
                </a:extLst>
              </p:cNvPr>
              <p:cNvGrpSpPr/>
              <p:nvPr/>
            </p:nvGrpSpPr>
            <p:grpSpPr>
              <a:xfrm>
                <a:off x="5257802" y="3733799"/>
                <a:ext cx="2063840" cy="1854199"/>
                <a:chOff x="5416043" y="3706356"/>
                <a:chExt cx="1905597" cy="1712031"/>
              </a:xfrm>
            </p:grpSpPr>
            <p:pic>
              <p:nvPicPr>
                <p:cNvPr id="9" name="Content Placeholder 6">
                  <a:extLst>
                    <a:ext uri="{FF2B5EF4-FFF2-40B4-BE49-F238E27FC236}">
                      <a16:creationId xmlns:a16="http://schemas.microsoft.com/office/drawing/2014/main" id="{882E5EB1-DE79-424C-B134-F5030EEAA505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2"/>
                <a:srcRect l="21262" t="63213" r="58792" b="10629"/>
                <a:stretch/>
              </p:blipFill>
              <p:spPr>
                <a:xfrm>
                  <a:off x="5955448" y="4345437"/>
                  <a:ext cx="1366192" cy="107295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C188024-6E58-4A4E-93EB-420200E34428}"/>
                    </a:ext>
                  </a:extLst>
                </p:cNvPr>
                <p:cNvSpPr/>
                <p:nvPr/>
              </p:nvSpPr>
              <p:spPr>
                <a:xfrm>
                  <a:off x="5416043" y="3706356"/>
                  <a:ext cx="1829291" cy="6332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FA9E1B6-7A6F-447C-B20E-F662D98ABA53}"/>
                  </a:ext>
                </a:extLst>
              </p:cNvPr>
              <p:cNvSpPr/>
              <p:nvPr/>
            </p:nvSpPr>
            <p:spPr>
              <a:xfrm>
                <a:off x="5791200" y="4419600"/>
                <a:ext cx="762000" cy="22860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10E4331-E74F-4C2F-8209-48D85F8CA607}"/>
                  </a:ext>
                </a:extLst>
              </p:cNvPr>
              <p:cNvSpPr/>
              <p:nvPr/>
            </p:nvSpPr>
            <p:spPr>
              <a:xfrm>
                <a:off x="6019800" y="4648200"/>
                <a:ext cx="762000" cy="22860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pic>
          <p:nvPicPr>
            <p:cNvPr id="20" name="Content Placeholder 6">
              <a:extLst>
                <a:ext uri="{FF2B5EF4-FFF2-40B4-BE49-F238E27FC236}">
                  <a16:creationId xmlns:a16="http://schemas.microsoft.com/office/drawing/2014/main" id="{101F7731-7A19-49D0-B17D-73B251DB53BA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21262" t="11611" r="58792" b="79241"/>
            <a:stretch/>
          </p:blipFill>
          <p:spPr>
            <a:xfrm>
              <a:off x="6051548" y="1987550"/>
              <a:ext cx="1479642" cy="40640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045F0B-595D-49CD-A6D9-3BAB725C64F1}"/>
              </a:ext>
            </a:extLst>
          </p:cNvPr>
          <p:cNvCxnSpPr/>
          <p:nvPr/>
        </p:nvCxnSpPr>
        <p:spPr>
          <a:xfrm flipV="1">
            <a:off x="4953000" y="2743200"/>
            <a:ext cx="990600" cy="15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BE6B2DE-FAA3-4D7B-A8F0-987757194C7C}"/>
              </a:ext>
            </a:extLst>
          </p:cNvPr>
          <p:cNvCxnSpPr/>
          <p:nvPr/>
        </p:nvCxnSpPr>
        <p:spPr>
          <a:xfrm flipV="1">
            <a:off x="5181600" y="2971800"/>
            <a:ext cx="990600" cy="15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804546-D3B5-4114-A080-4CA21D5DC66A}"/>
              </a:ext>
            </a:extLst>
          </p:cNvPr>
          <p:cNvSpPr txBox="1"/>
          <p:nvPr/>
        </p:nvSpPr>
        <p:spPr>
          <a:xfrm>
            <a:off x="5562600" y="388516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b-NO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overlap</a:t>
            </a:r>
            <a:endParaRPr kumimoji="0" lang="en-US" sz="18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86052D-45FE-499D-A57C-BE06357E5058}"/>
              </a:ext>
            </a:extLst>
          </p:cNvPr>
          <p:cNvSpPr txBox="1"/>
          <p:nvPr/>
        </p:nvSpPr>
        <p:spPr>
          <a:xfrm>
            <a:off x="1592980" y="1694418"/>
            <a:ext cx="60144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b-NO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K=4</a:t>
            </a:r>
          </a:p>
        </p:txBody>
      </p:sp>
    </p:spTree>
    <p:extLst>
      <p:ext uri="{BB962C8B-B14F-4D97-AF65-F5344CB8AC3E}">
        <p14:creationId xmlns:p14="http://schemas.microsoft.com/office/powerpoint/2010/main" val="1494272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5"/>
          <p:cNvSpPr/>
          <p:nvPr/>
        </p:nvSpPr>
        <p:spPr>
          <a:xfrm>
            <a:off x="7381080" y="6264000"/>
            <a:ext cx="4111200" cy="20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Norwegian University of Life Sciences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5"/>
          <p:cNvSpPr/>
          <p:nvPr/>
        </p:nvSpPr>
        <p:spPr>
          <a:xfrm>
            <a:off x="695160" y="6264000"/>
            <a:ext cx="2739600" cy="19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55"/>
          <p:cNvSpPr/>
          <p:nvPr/>
        </p:nvSpPr>
        <p:spPr>
          <a:xfrm>
            <a:off x="609600" y="0"/>
            <a:ext cx="9584280" cy="52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The omics give a faceted view of biology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diagram of a cow&#10;&#10;Description automatically generated">
            <a:extLst>
              <a:ext uri="{FF2B5EF4-FFF2-40B4-BE49-F238E27FC236}">
                <a16:creationId xmlns:a16="http://schemas.microsoft.com/office/drawing/2014/main" id="{0161C931-EF26-912B-319E-338E6050F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57200"/>
            <a:ext cx="5610908" cy="5610908"/>
          </a:xfrm>
          <a:prstGeom prst="rect">
            <a:avLst/>
          </a:prstGeom>
        </p:spPr>
      </p:pic>
      <p:pic>
        <p:nvPicPr>
          <p:cNvPr id="9" name="Picture 8" descr="A cow puzzle with different colored pieces&#10;&#10;Description automatically generated">
            <a:extLst>
              <a:ext uri="{FF2B5EF4-FFF2-40B4-BE49-F238E27FC236}">
                <a16:creationId xmlns:a16="http://schemas.microsoft.com/office/drawing/2014/main" id="{D0650EF8-091F-137A-A457-AEAE1A269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1295400"/>
            <a:ext cx="4648200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390F0B-BBD2-4F70-BFC4-DB80F258F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85800"/>
            <a:ext cx="9588000" cy="533642"/>
          </a:xfrm>
        </p:spPr>
        <p:txBody>
          <a:bodyPr>
            <a:normAutofit/>
          </a:bodyPr>
          <a:lstStyle/>
          <a:p>
            <a:r>
              <a:rPr lang="nb-NO" sz="2400" dirty="0"/>
              <a:t>De </a:t>
            </a:r>
            <a:r>
              <a:rPr lang="nb-NO" sz="2400" dirty="0" err="1"/>
              <a:t>Bruijn</a:t>
            </a:r>
            <a:r>
              <a:rPr lang="nb-NO" sz="2400" dirty="0"/>
              <a:t> </a:t>
            </a:r>
            <a:r>
              <a:rPr lang="nb-NO" sz="2400" dirty="0" err="1"/>
              <a:t>graphs</a:t>
            </a:r>
            <a:r>
              <a:rPr lang="nb-NO" sz="2400" dirty="0"/>
              <a:t> – </a:t>
            </a:r>
            <a:r>
              <a:rPr lang="nb-NO" sz="2400" b="1" dirty="0" err="1"/>
              <a:t>simplified</a:t>
            </a:r>
            <a:endParaRPr lang="en-US" sz="24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48A2C6-7890-49E0-9750-2D5A0B7FAD2D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9315" r="67739" b="27234"/>
          <a:stretch/>
        </p:blipFill>
        <p:spPr>
          <a:xfrm>
            <a:off x="2743200" y="1981200"/>
            <a:ext cx="2319150" cy="2731394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11ACC3-6655-48F0-98BC-DFB4C5DBAF06}"/>
              </a:ext>
            </a:extLst>
          </p:cNvPr>
          <p:cNvSpPr txBox="1"/>
          <p:nvPr/>
        </p:nvSpPr>
        <p:spPr>
          <a:xfrm>
            <a:off x="3200400" y="1524000"/>
            <a:ext cx="188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Sequence</a:t>
            </a: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</a:t>
            </a:r>
            <a:r>
              <a:rPr kumimoji="0" lang="nb-NO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read</a:t>
            </a: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(a)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B45E56-903F-4E46-ABC9-A8B2ACABCCA7}"/>
              </a:ext>
            </a:extLst>
          </p:cNvPr>
          <p:cNvSpPr txBox="1"/>
          <p:nvPr/>
        </p:nvSpPr>
        <p:spPr>
          <a:xfrm>
            <a:off x="5715000" y="1524000"/>
            <a:ext cx="188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b-NO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Sequence</a:t>
            </a: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</a:t>
            </a:r>
            <a:r>
              <a:rPr kumimoji="0" lang="nb-NO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read</a:t>
            </a: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(b)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9A6373-65F7-4923-954E-7931F9A20B97}"/>
              </a:ext>
            </a:extLst>
          </p:cNvPr>
          <p:cNvSpPr/>
          <p:nvPr/>
        </p:nvSpPr>
        <p:spPr>
          <a:xfrm>
            <a:off x="4191000" y="4267200"/>
            <a:ext cx="762000" cy="228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ABF189-A171-4AE3-A6C1-D3A97C182D1B}"/>
              </a:ext>
            </a:extLst>
          </p:cNvPr>
          <p:cNvSpPr/>
          <p:nvPr/>
        </p:nvSpPr>
        <p:spPr>
          <a:xfrm>
            <a:off x="4419600" y="4495800"/>
            <a:ext cx="762000" cy="228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DE83A8-A361-482A-BEAF-070E795FD042}"/>
              </a:ext>
            </a:extLst>
          </p:cNvPr>
          <p:cNvGrpSpPr/>
          <p:nvPr/>
        </p:nvGrpSpPr>
        <p:grpSpPr>
          <a:xfrm>
            <a:off x="5410200" y="1828800"/>
            <a:ext cx="2063840" cy="1854199"/>
            <a:chOff x="5486400" y="1752600"/>
            <a:chExt cx="2063840" cy="18541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1FCA4C5-C221-4806-AA74-2561EB17D031}"/>
                </a:ext>
              </a:extLst>
            </p:cNvPr>
            <p:cNvGrpSpPr/>
            <p:nvPr/>
          </p:nvGrpSpPr>
          <p:grpSpPr>
            <a:xfrm>
              <a:off x="5486400" y="1752600"/>
              <a:ext cx="2063840" cy="1854199"/>
              <a:chOff x="5257802" y="3733799"/>
              <a:chExt cx="2063840" cy="185419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B63EBEF-6B2A-4E7B-8520-BEE4E8E3654D}"/>
                  </a:ext>
                </a:extLst>
              </p:cNvPr>
              <p:cNvGrpSpPr/>
              <p:nvPr/>
            </p:nvGrpSpPr>
            <p:grpSpPr>
              <a:xfrm>
                <a:off x="5257802" y="3733799"/>
                <a:ext cx="2063840" cy="1854199"/>
                <a:chOff x="5416043" y="3706356"/>
                <a:chExt cx="1905597" cy="1712031"/>
              </a:xfrm>
            </p:grpSpPr>
            <p:pic>
              <p:nvPicPr>
                <p:cNvPr id="9" name="Content Placeholder 6">
                  <a:extLst>
                    <a:ext uri="{FF2B5EF4-FFF2-40B4-BE49-F238E27FC236}">
                      <a16:creationId xmlns:a16="http://schemas.microsoft.com/office/drawing/2014/main" id="{882E5EB1-DE79-424C-B134-F5030EEAA505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2"/>
                <a:srcRect l="21262" t="63213" r="58792" b="10629"/>
                <a:stretch/>
              </p:blipFill>
              <p:spPr>
                <a:xfrm>
                  <a:off x="5955448" y="4345437"/>
                  <a:ext cx="1366192" cy="107295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C188024-6E58-4A4E-93EB-420200E34428}"/>
                    </a:ext>
                  </a:extLst>
                </p:cNvPr>
                <p:cNvSpPr/>
                <p:nvPr/>
              </p:nvSpPr>
              <p:spPr>
                <a:xfrm>
                  <a:off x="5416043" y="3706356"/>
                  <a:ext cx="1829291" cy="6332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FA9E1B6-7A6F-447C-B20E-F662D98ABA53}"/>
                  </a:ext>
                </a:extLst>
              </p:cNvPr>
              <p:cNvSpPr/>
              <p:nvPr/>
            </p:nvSpPr>
            <p:spPr>
              <a:xfrm>
                <a:off x="5791200" y="4419600"/>
                <a:ext cx="762000" cy="22860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10E4331-E74F-4C2F-8209-48D85F8CA607}"/>
                  </a:ext>
                </a:extLst>
              </p:cNvPr>
              <p:cNvSpPr/>
              <p:nvPr/>
            </p:nvSpPr>
            <p:spPr>
              <a:xfrm>
                <a:off x="6019800" y="4648200"/>
                <a:ext cx="762000" cy="22860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pic>
          <p:nvPicPr>
            <p:cNvPr id="20" name="Content Placeholder 6">
              <a:extLst>
                <a:ext uri="{FF2B5EF4-FFF2-40B4-BE49-F238E27FC236}">
                  <a16:creationId xmlns:a16="http://schemas.microsoft.com/office/drawing/2014/main" id="{101F7731-7A19-49D0-B17D-73B251DB53BA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21262" t="11611" r="58792" b="79241"/>
            <a:stretch/>
          </p:blipFill>
          <p:spPr>
            <a:xfrm>
              <a:off x="6051548" y="1987550"/>
              <a:ext cx="1479642" cy="40640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045F0B-595D-49CD-A6D9-3BAB725C64F1}"/>
              </a:ext>
            </a:extLst>
          </p:cNvPr>
          <p:cNvCxnSpPr/>
          <p:nvPr/>
        </p:nvCxnSpPr>
        <p:spPr>
          <a:xfrm flipV="1">
            <a:off x="4953000" y="2743200"/>
            <a:ext cx="990600" cy="15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BE6B2DE-FAA3-4D7B-A8F0-987757194C7C}"/>
              </a:ext>
            </a:extLst>
          </p:cNvPr>
          <p:cNvCxnSpPr/>
          <p:nvPr/>
        </p:nvCxnSpPr>
        <p:spPr>
          <a:xfrm flipV="1">
            <a:off x="5181600" y="2971800"/>
            <a:ext cx="990600" cy="15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804546-D3B5-4114-A080-4CA21D5DC66A}"/>
              </a:ext>
            </a:extLst>
          </p:cNvPr>
          <p:cNvSpPr txBox="1"/>
          <p:nvPr/>
        </p:nvSpPr>
        <p:spPr>
          <a:xfrm>
            <a:off x="5562600" y="373380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b-NO" sz="14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overlap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07D37F-52A4-45A2-916D-CAEF1992E157}"/>
              </a:ext>
            </a:extLst>
          </p:cNvPr>
          <p:cNvSpPr txBox="1"/>
          <p:nvPr/>
        </p:nvSpPr>
        <p:spPr>
          <a:xfrm>
            <a:off x="4242612" y="4899174"/>
            <a:ext cx="4581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b-NO" sz="32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AAAGGCG</a:t>
            </a:r>
            <a:r>
              <a:rPr kumimoji="0" lang="nb-NO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TT</a:t>
            </a:r>
            <a:r>
              <a:rPr kumimoji="0" lang="nb-NO" sz="32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GAGGTT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A72FFC-D5EE-417B-B13B-D1EDBA7BC4ED}"/>
              </a:ext>
            </a:extLst>
          </p:cNvPr>
          <p:cNvSpPr txBox="1"/>
          <p:nvPr/>
        </p:nvSpPr>
        <p:spPr>
          <a:xfrm>
            <a:off x="9088949" y="4899174"/>
            <a:ext cx="1261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b-NO" sz="3200" b="0" i="1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Contig</a:t>
            </a: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86052D-45FE-499D-A57C-BE06357E5058}"/>
              </a:ext>
            </a:extLst>
          </p:cNvPr>
          <p:cNvSpPr txBox="1"/>
          <p:nvPr/>
        </p:nvSpPr>
        <p:spPr>
          <a:xfrm>
            <a:off x="461276" y="1897618"/>
            <a:ext cx="60144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b-NO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K=4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2FBADC-123A-495A-BDEE-1730F3B4889D}"/>
              </a:ext>
            </a:extLst>
          </p:cNvPr>
          <p:cNvSpPr txBox="1"/>
          <p:nvPr/>
        </p:nvSpPr>
        <p:spPr>
          <a:xfrm>
            <a:off x="77511" y="3917275"/>
            <a:ext cx="3217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b-NO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Assemblers </a:t>
            </a:r>
            <a:r>
              <a:rPr kumimoji="0" lang="nb-NO" sz="18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usually</a:t>
            </a:r>
            <a:r>
              <a:rPr kumimoji="0" lang="nb-NO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nb-NO" sz="18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</a:t>
            </a:r>
            <a:endParaRPr kumimoji="0" lang="nb-NO" sz="1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b-NO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nb-NO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k-mer </a:t>
            </a:r>
            <a:r>
              <a:rPr kumimoji="0" lang="nb-NO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values</a:t>
            </a:r>
            <a:r>
              <a:rPr kumimoji="0" lang="nb-NO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&gt; 31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10556-2CE8-4451-842E-65ACA2A86103}"/>
              </a:ext>
            </a:extLst>
          </p:cNvPr>
          <p:cNvSpPr txBox="1"/>
          <p:nvPr/>
        </p:nvSpPr>
        <p:spPr>
          <a:xfrm>
            <a:off x="3073147" y="2731394"/>
            <a:ext cx="480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  <a:endParaRPr kumimoji="0" lang="nb-NO" sz="20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8200D1-1977-49BD-8E55-820E7B40FC49}"/>
              </a:ext>
            </a:extLst>
          </p:cNvPr>
          <p:cNvSpPr txBox="1"/>
          <p:nvPr/>
        </p:nvSpPr>
        <p:spPr>
          <a:xfrm>
            <a:off x="3225547" y="2939941"/>
            <a:ext cx="480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  <a:endParaRPr kumimoji="0" lang="nb-NO" sz="20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4BA325-58EA-450D-8E6B-BA3CAADE9A33}"/>
              </a:ext>
            </a:extLst>
          </p:cNvPr>
          <p:cNvSpPr txBox="1"/>
          <p:nvPr/>
        </p:nvSpPr>
        <p:spPr>
          <a:xfrm>
            <a:off x="3393989" y="3148488"/>
            <a:ext cx="480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  <a:endParaRPr kumimoji="0" lang="nb-NO" sz="20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9B5C87-E9BD-435B-9F6B-15499C5C03FA}"/>
              </a:ext>
            </a:extLst>
          </p:cNvPr>
          <p:cNvSpPr txBox="1"/>
          <p:nvPr/>
        </p:nvSpPr>
        <p:spPr>
          <a:xfrm>
            <a:off x="3554410" y="3357035"/>
            <a:ext cx="480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</a:t>
            </a:r>
            <a:endParaRPr kumimoji="0" lang="nb-NO" sz="20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2FB344-2179-4958-A039-82CE6FA324FC}"/>
              </a:ext>
            </a:extLst>
          </p:cNvPr>
          <p:cNvSpPr txBox="1"/>
          <p:nvPr/>
        </p:nvSpPr>
        <p:spPr>
          <a:xfrm>
            <a:off x="3706810" y="3573603"/>
            <a:ext cx="480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</a:t>
            </a:r>
            <a:endParaRPr kumimoji="0" lang="nb-NO" sz="20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75111D-EC16-45A3-9AB1-EF8A90F935CC}"/>
              </a:ext>
            </a:extLst>
          </p:cNvPr>
          <p:cNvSpPr txBox="1"/>
          <p:nvPr/>
        </p:nvSpPr>
        <p:spPr>
          <a:xfrm>
            <a:off x="3867231" y="3782150"/>
            <a:ext cx="480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endParaRPr kumimoji="0" lang="nb-NO" sz="20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69CDAB-DB76-45B8-9472-2D187A05C419}"/>
              </a:ext>
            </a:extLst>
          </p:cNvPr>
          <p:cNvSpPr txBox="1"/>
          <p:nvPr/>
        </p:nvSpPr>
        <p:spPr>
          <a:xfrm>
            <a:off x="4027651" y="3990696"/>
            <a:ext cx="480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</a:t>
            </a:r>
            <a:endParaRPr kumimoji="0" lang="nb-NO" sz="20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D36E9B-38B8-4A5F-8A92-37514BACD706}"/>
              </a:ext>
            </a:extLst>
          </p:cNvPr>
          <p:cNvSpPr txBox="1"/>
          <p:nvPr/>
        </p:nvSpPr>
        <p:spPr>
          <a:xfrm>
            <a:off x="6239314" y="2858015"/>
            <a:ext cx="480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</a:t>
            </a:r>
            <a:endParaRPr kumimoji="0" lang="nb-NO" sz="20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BB7B9F-7FD6-44BA-AA19-5C0B4C264E97}"/>
              </a:ext>
            </a:extLst>
          </p:cNvPr>
          <p:cNvSpPr txBox="1"/>
          <p:nvPr/>
        </p:nvSpPr>
        <p:spPr>
          <a:xfrm>
            <a:off x="6407756" y="3066562"/>
            <a:ext cx="480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  <a:endParaRPr kumimoji="0" lang="nb-NO" sz="20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F5139B-7BB8-4B69-8C91-E3F62CACD777}"/>
              </a:ext>
            </a:extLst>
          </p:cNvPr>
          <p:cNvSpPr txBox="1"/>
          <p:nvPr/>
        </p:nvSpPr>
        <p:spPr>
          <a:xfrm>
            <a:off x="6527346" y="3288031"/>
            <a:ext cx="944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GGTT</a:t>
            </a:r>
            <a:endParaRPr kumimoji="0" lang="nb-NO" sz="20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5857C3-E77D-4DDF-BCF1-E8441183AE1C}"/>
              </a:ext>
            </a:extLst>
          </p:cNvPr>
          <p:cNvSpPr txBox="1"/>
          <p:nvPr/>
        </p:nvSpPr>
        <p:spPr>
          <a:xfrm>
            <a:off x="4203573" y="4199242"/>
            <a:ext cx="480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</a:t>
            </a:r>
            <a:endParaRPr kumimoji="0" lang="nb-NO" sz="20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F4EC0F-C3A6-447D-A74B-459F900D0508}"/>
              </a:ext>
            </a:extLst>
          </p:cNvPr>
          <p:cNvSpPr txBox="1"/>
          <p:nvPr/>
        </p:nvSpPr>
        <p:spPr>
          <a:xfrm>
            <a:off x="4363994" y="4407789"/>
            <a:ext cx="480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</a:t>
            </a:r>
            <a:endParaRPr kumimoji="0" lang="nb-NO" sz="20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C6F59A-7159-4532-B376-EF1B7BCB0F23}"/>
              </a:ext>
            </a:extLst>
          </p:cNvPr>
          <p:cNvSpPr txBox="1"/>
          <p:nvPr/>
        </p:nvSpPr>
        <p:spPr>
          <a:xfrm>
            <a:off x="5928090" y="2418573"/>
            <a:ext cx="480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</a:t>
            </a:r>
            <a:endParaRPr kumimoji="0" lang="nb-NO" sz="20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1A8AD7-402F-4C91-AB5F-D63E9F9F5A2D}"/>
              </a:ext>
            </a:extLst>
          </p:cNvPr>
          <p:cNvSpPr txBox="1"/>
          <p:nvPr/>
        </p:nvSpPr>
        <p:spPr>
          <a:xfrm>
            <a:off x="6096532" y="2635141"/>
            <a:ext cx="480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</a:t>
            </a:r>
            <a:endParaRPr kumimoji="0" lang="nb-NO" sz="20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483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" grpId="0"/>
      <p:bldP spid="24" grpId="0"/>
      <p:bldP spid="30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2"/>
          <p:cNvSpPr/>
          <p:nvPr/>
        </p:nvSpPr>
        <p:spPr>
          <a:xfrm>
            <a:off x="695160" y="405000"/>
            <a:ext cx="9584280" cy="52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Repetitive regions are collapsed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82"/>
          <p:cNvSpPr/>
          <p:nvPr/>
        </p:nvSpPr>
        <p:spPr>
          <a:xfrm>
            <a:off x="7381080" y="6264000"/>
            <a:ext cx="4111200" cy="20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Norwegian University of Life Sciences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82"/>
          <p:cNvSpPr/>
          <p:nvPr/>
        </p:nvSpPr>
        <p:spPr>
          <a:xfrm>
            <a:off x="695160" y="6264000"/>
            <a:ext cx="2739600" cy="19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82"/>
          <p:cNvSpPr/>
          <p:nvPr/>
        </p:nvSpPr>
        <p:spPr>
          <a:xfrm rot="10800000" flipH="1">
            <a:off x="14569200" y="16277401"/>
            <a:ext cx="1904760" cy="1904040"/>
          </a:xfrm>
          <a:prstGeom prst="arc">
            <a:avLst>
              <a:gd name="adj1" fmla="val 13784554"/>
              <a:gd name="adj2" fmla="val 15300000"/>
            </a:avLst>
          </a:prstGeom>
          <a:noFill/>
          <a:ln w="1144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5" name="Google Shape;635;p82"/>
          <p:cNvSpPr/>
          <p:nvPr/>
        </p:nvSpPr>
        <p:spPr>
          <a:xfrm rot="10800000">
            <a:off x="14603400" y="14399639"/>
            <a:ext cx="1909800" cy="1908720"/>
          </a:xfrm>
          <a:prstGeom prst="arc">
            <a:avLst>
              <a:gd name="adj1" fmla="val 10800000"/>
              <a:gd name="adj2" fmla="val 12599999"/>
            </a:avLst>
          </a:prstGeom>
          <a:noFill/>
          <a:ln w="1144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6" name="Google Shape;636;p82"/>
          <p:cNvSpPr/>
          <p:nvPr/>
        </p:nvSpPr>
        <p:spPr>
          <a:xfrm rot="10800000">
            <a:off x="14573160" y="14373360"/>
            <a:ext cx="1904760" cy="1904040"/>
          </a:xfrm>
          <a:prstGeom prst="arc">
            <a:avLst>
              <a:gd name="adj1" fmla="val 13778445"/>
              <a:gd name="adj2" fmla="val 15300000"/>
            </a:avLst>
          </a:prstGeom>
          <a:noFill/>
          <a:ln w="1144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7" name="Google Shape;637;p82"/>
          <p:cNvSpPr/>
          <p:nvPr/>
        </p:nvSpPr>
        <p:spPr>
          <a:xfrm>
            <a:off x="6675120" y="1645920"/>
            <a:ext cx="4478040" cy="135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= k-mer size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= length of repetitive region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the repetitive region will be collapsed in the de Bruijn graph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8" name="Google Shape;638;p82"/>
          <p:cNvGrpSpPr/>
          <p:nvPr/>
        </p:nvGrpSpPr>
        <p:grpSpPr>
          <a:xfrm>
            <a:off x="827143" y="664030"/>
            <a:ext cx="5022497" cy="5368490"/>
            <a:chOff x="827143" y="664030"/>
            <a:chExt cx="5022497" cy="5368490"/>
          </a:xfrm>
        </p:grpSpPr>
        <p:grpSp>
          <p:nvGrpSpPr>
            <p:cNvPr id="639" name="Google Shape;639;p82"/>
            <p:cNvGrpSpPr/>
            <p:nvPr/>
          </p:nvGrpSpPr>
          <p:grpSpPr>
            <a:xfrm>
              <a:off x="1128758" y="981864"/>
              <a:ext cx="4720882" cy="5050656"/>
              <a:chOff x="1128758" y="981864"/>
              <a:chExt cx="4720882" cy="5050656"/>
            </a:xfrm>
          </p:grpSpPr>
          <p:sp>
            <p:nvSpPr>
              <p:cNvPr id="640" name="Google Shape;640;p82"/>
              <p:cNvSpPr/>
              <p:nvPr/>
            </p:nvSpPr>
            <p:spPr>
              <a:xfrm>
                <a:off x="1219680" y="1025640"/>
                <a:ext cx="1911600" cy="1910880"/>
              </a:xfrm>
              <a:prstGeom prst="ellipse">
                <a:avLst/>
              </a:prstGeom>
              <a:noFill/>
              <a:ln w="763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82"/>
              <p:cNvSpPr/>
              <p:nvPr/>
            </p:nvSpPr>
            <p:spPr>
              <a:xfrm>
                <a:off x="1219680" y="1025640"/>
                <a:ext cx="1909800" cy="1909080"/>
              </a:xfrm>
              <a:prstGeom prst="arc">
                <a:avLst>
                  <a:gd name="adj1" fmla="val 10800000"/>
                  <a:gd name="adj2" fmla="val 12252567"/>
                </a:avLst>
              </a:prstGeom>
              <a:noFill/>
              <a:ln w="114475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82"/>
              <p:cNvSpPr/>
              <p:nvPr/>
            </p:nvSpPr>
            <p:spPr>
              <a:xfrm>
                <a:off x="1219680" y="1055880"/>
                <a:ext cx="1881360" cy="1880640"/>
              </a:xfrm>
              <a:prstGeom prst="arc">
                <a:avLst>
                  <a:gd name="adj1" fmla="val 9287181"/>
                  <a:gd name="adj2" fmla="val 10890247"/>
                </a:avLst>
              </a:prstGeom>
              <a:noFill/>
              <a:ln w="114475" cap="flat" cmpd="sng">
                <a:solidFill>
                  <a:srgbClr val="6AA84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82"/>
              <p:cNvSpPr/>
              <p:nvPr/>
            </p:nvSpPr>
            <p:spPr>
              <a:xfrm>
                <a:off x="1226520" y="1025640"/>
                <a:ext cx="1904760" cy="1904040"/>
              </a:xfrm>
              <a:prstGeom prst="arc">
                <a:avLst>
                  <a:gd name="adj1" fmla="val 13500000"/>
                  <a:gd name="adj2" fmla="val 15300000"/>
                </a:avLst>
              </a:prstGeom>
              <a:noFill/>
              <a:ln w="114475" cap="flat" cmpd="sng">
                <a:solidFill>
                  <a:srgbClr val="3C7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82"/>
              <p:cNvSpPr/>
              <p:nvPr/>
            </p:nvSpPr>
            <p:spPr>
              <a:xfrm flipH="1">
                <a:off x="1216080" y="1025640"/>
                <a:ext cx="1904760" cy="1904040"/>
              </a:xfrm>
              <a:prstGeom prst="arc">
                <a:avLst>
                  <a:gd name="adj1" fmla="val 13500000"/>
                  <a:gd name="adj2" fmla="val 15125958"/>
                </a:avLst>
              </a:prstGeom>
              <a:noFill/>
              <a:ln w="114475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82"/>
              <p:cNvSpPr/>
              <p:nvPr/>
            </p:nvSpPr>
            <p:spPr>
              <a:xfrm>
                <a:off x="1253160" y="1077480"/>
                <a:ext cx="1859400" cy="1858680"/>
              </a:xfrm>
              <a:prstGeom prst="arc">
                <a:avLst>
                  <a:gd name="adj1" fmla="val 4462162"/>
                  <a:gd name="adj2" fmla="val 6379192"/>
                </a:avLst>
              </a:prstGeom>
              <a:noFill/>
              <a:ln w="114475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82"/>
              <p:cNvSpPr/>
              <p:nvPr/>
            </p:nvSpPr>
            <p:spPr>
              <a:xfrm rot="2700000">
                <a:off x="3152520" y="2227680"/>
                <a:ext cx="592560" cy="2952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EEECE1"/>
              </a:solidFill>
              <a:ln w="19075" cap="flat" cmpd="sng">
                <a:solidFill>
                  <a:srgbClr val="1F49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82"/>
              <p:cNvSpPr/>
              <p:nvPr/>
            </p:nvSpPr>
            <p:spPr>
              <a:xfrm>
                <a:off x="1466640" y="5241240"/>
                <a:ext cx="44748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25" cap="flat" cmpd="sng">
                <a:solidFill>
                  <a:srgbClr val="3C78D8"/>
                </a:solidFill>
                <a:prstDash val="solid"/>
                <a:round/>
                <a:headEnd type="none" w="sm" len="sm"/>
                <a:tailEnd type="stealth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82"/>
              <p:cNvSpPr/>
              <p:nvPr/>
            </p:nvSpPr>
            <p:spPr>
              <a:xfrm>
                <a:off x="3134160" y="5241240"/>
                <a:ext cx="707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25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stealth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82"/>
              <p:cNvSpPr/>
              <p:nvPr/>
            </p:nvSpPr>
            <p:spPr>
              <a:xfrm>
                <a:off x="2017440" y="4966560"/>
                <a:ext cx="1004760" cy="232560"/>
              </a:xfrm>
              <a:custGeom>
                <a:avLst/>
                <a:gdLst/>
                <a:ahLst/>
                <a:cxnLst/>
                <a:rect l="l" t="t" r="r" b="b"/>
                <a:pathLst>
                  <a:path w="94480" h="22098" extrusionOk="0">
                    <a:moveTo>
                      <a:pt x="0" y="22098"/>
                    </a:moveTo>
                    <a:cubicBezTo>
                      <a:pt x="7988" y="18415"/>
                      <a:pt x="32182" y="269"/>
                      <a:pt x="47929" y="0"/>
                    </a:cubicBezTo>
                    <a:cubicBezTo>
                      <a:pt x="63676" y="-269"/>
                      <a:pt x="86722" y="17068"/>
                      <a:pt x="94480" y="20482"/>
                    </a:cubicBezTo>
                  </a:path>
                </a:pathLst>
              </a:custGeom>
              <a:noFill/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82"/>
              <p:cNvSpPr/>
              <p:nvPr/>
            </p:nvSpPr>
            <p:spPr>
              <a:xfrm>
                <a:off x="1991520" y="5284800"/>
                <a:ext cx="443160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41821" h="29660" extrusionOk="0">
                    <a:moveTo>
                      <a:pt x="0" y="0"/>
                    </a:moveTo>
                    <a:cubicBezTo>
                      <a:pt x="2911" y="3185"/>
                      <a:pt x="10495" y="14165"/>
                      <a:pt x="17465" y="19108"/>
                    </a:cubicBezTo>
                    <a:cubicBezTo>
                      <a:pt x="24435" y="24051"/>
                      <a:pt x="37762" y="27901"/>
                      <a:pt x="41821" y="29660"/>
                    </a:cubicBezTo>
                  </a:path>
                </a:pathLst>
              </a:custGeom>
              <a:noFill/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82"/>
              <p:cNvSpPr/>
              <p:nvPr/>
            </p:nvSpPr>
            <p:spPr>
              <a:xfrm>
                <a:off x="2557080" y="5309280"/>
                <a:ext cx="484920" cy="301680"/>
              </a:xfrm>
              <a:custGeom>
                <a:avLst/>
                <a:gdLst/>
                <a:ahLst/>
                <a:cxnLst/>
                <a:rect l="l" t="t" r="r" b="b"/>
                <a:pathLst>
                  <a:path w="45749" h="28557" extrusionOk="0">
                    <a:moveTo>
                      <a:pt x="0" y="28557"/>
                    </a:moveTo>
                    <a:cubicBezTo>
                      <a:pt x="4572" y="27319"/>
                      <a:pt x="19807" y="25888"/>
                      <a:pt x="27432" y="21128"/>
                    </a:cubicBezTo>
                    <a:cubicBezTo>
                      <a:pt x="35057" y="16369"/>
                      <a:pt x="42696" y="3521"/>
                      <a:pt x="45749" y="0"/>
                    </a:cubicBezTo>
                  </a:path>
                </a:pathLst>
              </a:custGeom>
              <a:noFill/>
              <a:ln w="28425" cap="flat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82"/>
              <p:cNvSpPr/>
              <p:nvPr/>
            </p:nvSpPr>
            <p:spPr>
              <a:xfrm>
                <a:off x="1406520" y="4331160"/>
                <a:ext cx="2485440" cy="846360"/>
              </a:xfrm>
              <a:custGeom>
                <a:avLst/>
                <a:gdLst/>
                <a:ahLst/>
                <a:cxnLst/>
                <a:rect l="l" t="t" r="r" b="b"/>
                <a:pathLst>
                  <a:path w="233316" h="79697" extrusionOk="0">
                    <a:moveTo>
                      <a:pt x="233316" y="79697"/>
                    </a:moveTo>
                    <a:cubicBezTo>
                      <a:pt x="226791" y="70838"/>
                      <a:pt x="214091" y="39825"/>
                      <a:pt x="194167" y="26542"/>
                    </a:cubicBezTo>
                    <a:cubicBezTo>
                      <a:pt x="174243" y="13259"/>
                      <a:pt x="139825" y="-63"/>
                      <a:pt x="113771" y="0"/>
                    </a:cubicBezTo>
                    <a:cubicBezTo>
                      <a:pt x="87717" y="64"/>
                      <a:pt x="56805" y="13737"/>
                      <a:pt x="37843" y="26923"/>
                    </a:cubicBezTo>
                    <a:cubicBezTo>
                      <a:pt x="18881" y="40110"/>
                      <a:pt x="6307" y="70420"/>
                      <a:pt x="0" y="79119"/>
                    </a:cubicBezTo>
                  </a:path>
                </a:pathLst>
              </a:custGeom>
              <a:noFill/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82"/>
              <p:cNvSpPr/>
              <p:nvPr/>
            </p:nvSpPr>
            <p:spPr>
              <a:xfrm>
                <a:off x="3540240" y="5290920"/>
                <a:ext cx="367560" cy="624240"/>
              </a:xfrm>
              <a:custGeom>
                <a:avLst/>
                <a:gdLst/>
                <a:ahLst/>
                <a:cxnLst/>
                <a:rect l="l" t="t" r="r" b="b"/>
                <a:pathLst>
                  <a:path w="34748" h="58864" extrusionOk="0">
                    <a:moveTo>
                      <a:pt x="34748" y="0"/>
                    </a:moveTo>
                    <a:cubicBezTo>
                      <a:pt x="32861" y="5583"/>
                      <a:pt x="29218" y="23684"/>
                      <a:pt x="23427" y="33495"/>
                    </a:cubicBezTo>
                    <a:cubicBezTo>
                      <a:pt x="17636" y="43306"/>
                      <a:pt x="3905" y="54636"/>
                      <a:pt x="0" y="58864"/>
                    </a:cubicBezTo>
                  </a:path>
                </a:pathLst>
              </a:custGeom>
              <a:noFill/>
              <a:ln w="28425" cap="flat" cmpd="sng">
                <a:solidFill>
                  <a:srgbClr val="6AA84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82"/>
              <p:cNvSpPr/>
              <p:nvPr/>
            </p:nvSpPr>
            <p:spPr>
              <a:xfrm>
                <a:off x="2521440" y="5672160"/>
                <a:ext cx="889920" cy="298800"/>
              </a:xfrm>
              <a:custGeom>
                <a:avLst/>
                <a:gdLst/>
                <a:ahLst/>
                <a:cxnLst/>
                <a:rect l="l" t="t" r="r" b="b"/>
                <a:pathLst>
                  <a:path w="83740" h="28299" extrusionOk="0">
                    <a:moveTo>
                      <a:pt x="83740" y="28299"/>
                    </a:moveTo>
                    <a:cubicBezTo>
                      <a:pt x="76425" y="28010"/>
                      <a:pt x="53806" y="31283"/>
                      <a:pt x="39849" y="26566"/>
                    </a:cubicBezTo>
                    <a:cubicBezTo>
                      <a:pt x="25892" y="21850"/>
                      <a:pt x="6642" y="4428"/>
                      <a:pt x="0" y="0"/>
                    </a:cubicBezTo>
                  </a:path>
                </a:pathLst>
              </a:custGeom>
              <a:noFill/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82"/>
              <p:cNvSpPr/>
              <p:nvPr/>
            </p:nvSpPr>
            <p:spPr>
              <a:xfrm>
                <a:off x="1406520" y="5309280"/>
                <a:ext cx="2023560" cy="723240"/>
              </a:xfrm>
              <a:custGeom>
                <a:avLst/>
                <a:gdLst/>
                <a:ahLst/>
                <a:cxnLst/>
                <a:rect l="l" t="t" r="r" b="b"/>
                <a:pathLst>
                  <a:path w="190003" h="68147" extrusionOk="0">
                    <a:moveTo>
                      <a:pt x="190003" y="62949"/>
                    </a:moveTo>
                    <a:cubicBezTo>
                      <a:pt x="169694" y="63815"/>
                      <a:pt x="99814" y="78639"/>
                      <a:pt x="68147" y="68147"/>
                    </a:cubicBezTo>
                    <a:cubicBezTo>
                      <a:pt x="36480" y="57656"/>
                      <a:pt x="11358" y="11358"/>
                      <a:pt x="0" y="0"/>
                    </a:cubicBezTo>
                  </a:path>
                </a:pathLst>
              </a:custGeom>
              <a:noFill/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82"/>
              <p:cNvSpPr/>
              <p:nvPr/>
            </p:nvSpPr>
            <p:spPr>
              <a:xfrm>
                <a:off x="1330920" y="5173560"/>
                <a:ext cx="132840" cy="132120"/>
              </a:xfrm>
              <a:prstGeom prst="ellipse">
                <a:avLst/>
              </a:prstGeom>
              <a:solidFill>
                <a:srgbClr val="CFE2F3"/>
              </a:solidFill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82"/>
              <p:cNvSpPr/>
              <p:nvPr/>
            </p:nvSpPr>
            <p:spPr>
              <a:xfrm>
                <a:off x="3844440" y="5173560"/>
                <a:ext cx="132840" cy="132120"/>
              </a:xfrm>
              <a:prstGeom prst="ellipse">
                <a:avLst/>
              </a:prstGeom>
              <a:solidFill>
                <a:srgbClr val="CFE2F3"/>
              </a:solidFill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82"/>
              <p:cNvSpPr/>
              <p:nvPr/>
            </p:nvSpPr>
            <p:spPr>
              <a:xfrm>
                <a:off x="2998440" y="5173560"/>
                <a:ext cx="132840" cy="132120"/>
              </a:xfrm>
              <a:prstGeom prst="ellipse">
                <a:avLst/>
              </a:prstGeom>
              <a:solidFill>
                <a:srgbClr val="CFE2F3"/>
              </a:solidFill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82"/>
              <p:cNvSpPr/>
              <p:nvPr/>
            </p:nvSpPr>
            <p:spPr>
              <a:xfrm>
                <a:off x="2435400" y="5542200"/>
                <a:ext cx="132840" cy="132120"/>
              </a:xfrm>
              <a:prstGeom prst="ellipse">
                <a:avLst/>
              </a:prstGeom>
              <a:solidFill>
                <a:srgbClr val="CFE2F3"/>
              </a:solidFill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82"/>
              <p:cNvSpPr/>
              <p:nvPr/>
            </p:nvSpPr>
            <p:spPr>
              <a:xfrm>
                <a:off x="1916640" y="5173560"/>
                <a:ext cx="133200" cy="132120"/>
              </a:xfrm>
              <a:prstGeom prst="ellipse">
                <a:avLst/>
              </a:prstGeom>
              <a:solidFill>
                <a:srgbClr val="CFE2F3"/>
              </a:solidFill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82"/>
              <p:cNvSpPr/>
              <p:nvPr/>
            </p:nvSpPr>
            <p:spPr>
              <a:xfrm>
                <a:off x="3414240" y="5888520"/>
                <a:ext cx="133200" cy="132120"/>
              </a:xfrm>
              <a:prstGeom prst="ellipse">
                <a:avLst/>
              </a:prstGeom>
              <a:solidFill>
                <a:srgbClr val="CFE2F3"/>
              </a:solidFill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82"/>
              <p:cNvSpPr/>
              <p:nvPr/>
            </p:nvSpPr>
            <p:spPr>
              <a:xfrm>
                <a:off x="3342960" y="3351600"/>
                <a:ext cx="4478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25" cap="flat" cmpd="sng">
                <a:solidFill>
                  <a:srgbClr val="3C78D8"/>
                </a:solidFill>
                <a:prstDash val="solid"/>
                <a:round/>
                <a:headEnd type="none" w="sm" len="sm"/>
                <a:tailEnd type="stealth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82"/>
              <p:cNvSpPr/>
              <p:nvPr/>
            </p:nvSpPr>
            <p:spPr>
              <a:xfrm>
                <a:off x="4447800" y="3400200"/>
                <a:ext cx="485280" cy="301680"/>
              </a:xfrm>
              <a:custGeom>
                <a:avLst/>
                <a:gdLst/>
                <a:ahLst/>
                <a:cxnLst/>
                <a:rect l="l" t="t" r="r" b="b"/>
                <a:pathLst>
                  <a:path w="45749" h="28557" extrusionOk="0">
                    <a:moveTo>
                      <a:pt x="0" y="28557"/>
                    </a:moveTo>
                    <a:cubicBezTo>
                      <a:pt x="4572" y="27319"/>
                      <a:pt x="19807" y="25888"/>
                      <a:pt x="27432" y="21128"/>
                    </a:cubicBezTo>
                    <a:cubicBezTo>
                      <a:pt x="35057" y="16369"/>
                      <a:pt x="42696" y="3521"/>
                      <a:pt x="45749" y="0"/>
                    </a:cubicBezTo>
                  </a:path>
                </a:pathLst>
              </a:custGeom>
              <a:noFill/>
              <a:ln w="28425" cap="flat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82"/>
              <p:cNvSpPr/>
              <p:nvPr/>
            </p:nvSpPr>
            <p:spPr>
              <a:xfrm>
                <a:off x="5003640" y="3332160"/>
                <a:ext cx="707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25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stealth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82"/>
              <p:cNvSpPr/>
              <p:nvPr/>
            </p:nvSpPr>
            <p:spPr>
              <a:xfrm>
                <a:off x="5003640" y="3375720"/>
                <a:ext cx="707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25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stealth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82"/>
              <p:cNvSpPr/>
              <p:nvPr/>
            </p:nvSpPr>
            <p:spPr>
              <a:xfrm>
                <a:off x="3342960" y="3292920"/>
                <a:ext cx="4478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25" cap="flat" cmpd="sng">
                <a:solidFill>
                  <a:srgbClr val="3C78D8"/>
                </a:solidFill>
                <a:prstDash val="solid"/>
                <a:round/>
                <a:headEnd type="none" w="sm" len="sm"/>
                <a:tailEnd type="stealth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82"/>
              <p:cNvSpPr/>
              <p:nvPr/>
            </p:nvSpPr>
            <p:spPr>
              <a:xfrm>
                <a:off x="5003640" y="3292920"/>
                <a:ext cx="707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25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stealth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82"/>
              <p:cNvSpPr/>
              <p:nvPr/>
            </p:nvSpPr>
            <p:spPr>
              <a:xfrm>
                <a:off x="3894120" y="3057480"/>
                <a:ext cx="1005120" cy="232560"/>
              </a:xfrm>
              <a:custGeom>
                <a:avLst/>
                <a:gdLst/>
                <a:ahLst/>
                <a:cxnLst/>
                <a:rect l="l" t="t" r="r" b="b"/>
                <a:pathLst>
                  <a:path w="94480" h="22098" extrusionOk="0">
                    <a:moveTo>
                      <a:pt x="0" y="22098"/>
                    </a:moveTo>
                    <a:cubicBezTo>
                      <a:pt x="7988" y="18415"/>
                      <a:pt x="32182" y="269"/>
                      <a:pt x="47929" y="0"/>
                    </a:cubicBezTo>
                    <a:cubicBezTo>
                      <a:pt x="63676" y="-269"/>
                      <a:pt x="86722" y="17068"/>
                      <a:pt x="94480" y="20482"/>
                    </a:cubicBezTo>
                  </a:path>
                </a:pathLst>
              </a:custGeom>
              <a:noFill/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82"/>
              <p:cNvSpPr/>
              <p:nvPr/>
            </p:nvSpPr>
            <p:spPr>
              <a:xfrm>
                <a:off x="3868200" y="3375720"/>
                <a:ext cx="443520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41821" h="29660" extrusionOk="0">
                    <a:moveTo>
                      <a:pt x="0" y="0"/>
                    </a:moveTo>
                    <a:cubicBezTo>
                      <a:pt x="2911" y="3185"/>
                      <a:pt x="10495" y="14165"/>
                      <a:pt x="17465" y="19108"/>
                    </a:cubicBezTo>
                    <a:cubicBezTo>
                      <a:pt x="24435" y="24051"/>
                      <a:pt x="37762" y="27901"/>
                      <a:pt x="41821" y="29660"/>
                    </a:cubicBezTo>
                  </a:path>
                </a:pathLst>
              </a:custGeom>
              <a:noFill/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82"/>
              <p:cNvSpPr/>
              <p:nvPr/>
            </p:nvSpPr>
            <p:spPr>
              <a:xfrm>
                <a:off x="4398120" y="3351600"/>
                <a:ext cx="485280" cy="301680"/>
              </a:xfrm>
              <a:custGeom>
                <a:avLst/>
                <a:gdLst/>
                <a:ahLst/>
                <a:cxnLst/>
                <a:rect l="l" t="t" r="r" b="b"/>
                <a:pathLst>
                  <a:path w="45749" h="28557" extrusionOk="0">
                    <a:moveTo>
                      <a:pt x="0" y="28557"/>
                    </a:moveTo>
                    <a:cubicBezTo>
                      <a:pt x="4572" y="27319"/>
                      <a:pt x="19807" y="25888"/>
                      <a:pt x="27432" y="21128"/>
                    </a:cubicBezTo>
                    <a:cubicBezTo>
                      <a:pt x="35057" y="16369"/>
                      <a:pt x="42696" y="3521"/>
                      <a:pt x="45749" y="0"/>
                    </a:cubicBezTo>
                  </a:path>
                </a:pathLst>
              </a:custGeom>
              <a:noFill/>
              <a:ln w="28425" cap="flat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82"/>
              <p:cNvSpPr/>
              <p:nvPr/>
            </p:nvSpPr>
            <p:spPr>
              <a:xfrm>
                <a:off x="3283200" y="2422080"/>
                <a:ext cx="2485800" cy="846360"/>
              </a:xfrm>
              <a:custGeom>
                <a:avLst/>
                <a:gdLst/>
                <a:ahLst/>
                <a:cxnLst/>
                <a:rect l="l" t="t" r="r" b="b"/>
                <a:pathLst>
                  <a:path w="233316" h="79697" extrusionOk="0">
                    <a:moveTo>
                      <a:pt x="233316" y="79697"/>
                    </a:moveTo>
                    <a:cubicBezTo>
                      <a:pt x="226791" y="70838"/>
                      <a:pt x="214091" y="39825"/>
                      <a:pt x="194167" y="26542"/>
                    </a:cubicBezTo>
                    <a:cubicBezTo>
                      <a:pt x="174243" y="13259"/>
                      <a:pt x="139825" y="-63"/>
                      <a:pt x="113771" y="0"/>
                    </a:cubicBezTo>
                    <a:cubicBezTo>
                      <a:pt x="87717" y="64"/>
                      <a:pt x="56805" y="13737"/>
                      <a:pt x="37843" y="26923"/>
                    </a:cubicBezTo>
                    <a:cubicBezTo>
                      <a:pt x="18881" y="40110"/>
                      <a:pt x="6307" y="70420"/>
                      <a:pt x="0" y="79119"/>
                    </a:cubicBezTo>
                  </a:path>
                </a:pathLst>
              </a:custGeom>
              <a:noFill/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82"/>
              <p:cNvSpPr/>
              <p:nvPr/>
            </p:nvSpPr>
            <p:spPr>
              <a:xfrm>
                <a:off x="5382720" y="3387240"/>
                <a:ext cx="367920" cy="624240"/>
              </a:xfrm>
              <a:custGeom>
                <a:avLst/>
                <a:gdLst/>
                <a:ahLst/>
                <a:cxnLst/>
                <a:rect l="l" t="t" r="r" b="b"/>
                <a:pathLst>
                  <a:path w="34748" h="58864" extrusionOk="0">
                    <a:moveTo>
                      <a:pt x="34748" y="0"/>
                    </a:moveTo>
                    <a:cubicBezTo>
                      <a:pt x="32861" y="5583"/>
                      <a:pt x="29218" y="23684"/>
                      <a:pt x="23427" y="33495"/>
                    </a:cubicBezTo>
                    <a:cubicBezTo>
                      <a:pt x="17636" y="43306"/>
                      <a:pt x="3905" y="54636"/>
                      <a:pt x="0" y="58864"/>
                    </a:cubicBezTo>
                  </a:path>
                </a:pathLst>
              </a:custGeom>
              <a:noFill/>
              <a:ln w="28425" cap="flat" cmpd="sng">
                <a:solidFill>
                  <a:srgbClr val="6AA84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82"/>
              <p:cNvSpPr/>
              <p:nvPr/>
            </p:nvSpPr>
            <p:spPr>
              <a:xfrm>
                <a:off x="4398120" y="3763440"/>
                <a:ext cx="890280" cy="298440"/>
              </a:xfrm>
              <a:custGeom>
                <a:avLst/>
                <a:gdLst/>
                <a:ahLst/>
                <a:cxnLst/>
                <a:rect l="l" t="t" r="r" b="b"/>
                <a:pathLst>
                  <a:path w="83740" h="28299" extrusionOk="0">
                    <a:moveTo>
                      <a:pt x="83740" y="28299"/>
                    </a:moveTo>
                    <a:cubicBezTo>
                      <a:pt x="76425" y="28010"/>
                      <a:pt x="53806" y="31283"/>
                      <a:pt x="39849" y="26566"/>
                    </a:cubicBezTo>
                    <a:cubicBezTo>
                      <a:pt x="25892" y="21850"/>
                      <a:pt x="6642" y="4428"/>
                      <a:pt x="0" y="0"/>
                    </a:cubicBezTo>
                  </a:path>
                </a:pathLst>
              </a:custGeom>
              <a:noFill/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82"/>
              <p:cNvSpPr/>
              <p:nvPr/>
            </p:nvSpPr>
            <p:spPr>
              <a:xfrm>
                <a:off x="3283200" y="3400200"/>
                <a:ext cx="2023560" cy="723240"/>
              </a:xfrm>
              <a:custGeom>
                <a:avLst/>
                <a:gdLst/>
                <a:ahLst/>
                <a:cxnLst/>
                <a:rect l="l" t="t" r="r" b="b"/>
                <a:pathLst>
                  <a:path w="190003" h="68147" extrusionOk="0">
                    <a:moveTo>
                      <a:pt x="190003" y="62949"/>
                    </a:moveTo>
                    <a:cubicBezTo>
                      <a:pt x="169694" y="63815"/>
                      <a:pt x="99814" y="78639"/>
                      <a:pt x="68147" y="68147"/>
                    </a:cubicBezTo>
                    <a:cubicBezTo>
                      <a:pt x="36480" y="57656"/>
                      <a:pt x="11358" y="11358"/>
                      <a:pt x="0" y="0"/>
                    </a:cubicBezTo>
                  </a:path>
                </a:pathLst>
              </a:custGeom>
              <a:noFill/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82"/>
              <p:cNvSpPr/>
              <p:nvPr/>
            </p:nvSpPr>
            <p:spPr>
              <a:xfrm>
                <a:off x="3207240" y="3264480"/>
                <a:ext cx="133200" cy="132480"/>
              </a:xfrm>
              <a:prstGeom prst="ellipse">
                <a:avLst/>
              </a:prstGeom>
              <a:solidFill>
                <a:srgbClr val="CFE2F3"/>
              </a:solidFill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82"/>
              <p:cNvSpPr/>
              <p:nvPr/>
            </p:nvSpPr>
            <p:spPr>
              <a:xfrm>
                <a:off x="4875120" y="3264480"/>
                <a:ext cx="132840" cy="132480"/>
              </a:xfrm>
              <a:prstGeom prst="ellipse">
                <a:avLst/>
              </a:prstGeom>
              <a:solidFill>
                <a:srgbClr val="CFE2F3"/>
              </a:solidFill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82"/>
              <p:cNvSpPr/>
              <p:nvPr/>
            </p:nvSpPr>
            <p:spPr>
              <a:xfrm>
                <a:off x="4312080" y="3633120"/>
                <a:ext cx="132840" cy="132120"/>
              </a:xfrm>
              <a:prstGeom prst="ellipse">
                <a:avLst/>
              </a:prstGeom>
              <a:solidFill>
                <a:srgbClr val="CFE2F3"/>
              </a:solidFill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82"/>
              <p:cNvSpPr/>
              <p:nvPr/>
            </p:nvSpPr>
            <p:spPr>
              <a:xfrm>
                <a:off x="3793680" y="3264480"/>
                <a:ext cx="132840" cy="132480"/>
              </a:xfrm>
              <a:prstGeom prst="ellipse">
                <a:avLst/>
              </a:prstGeom>
              <a:solidFill>
                <a:srgbClr val="CFE2F3"/>
              </a:solidFill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82"/>
              <p:cNvSpPr/>
              <p:nvPr/>
            </p:nvSpPr>
            <p:spPr>
              <a:xfrm rot="8098800">
                <a:off x="3227400" y="4085640"/>
                <a:ext cx="592920" cy="2952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EEECE1"/>
              </a:solidFill>
              <a:ln w="19075" cap="flat" cmpd="sng">
                <a:solidFill>
                  <a:srgbClr val="1F49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82"/>
              <p:cNvSpPr/>
              <p:nvPr/>
            </p:nvSpPr>
            <p:spPr>
              <a:xfrm>
                <a:off x="5716800" y="3265200"/>
                <a:ext cx="132840" cy="132480"/>
              </a:xfrm>
              <a:prstGeom prst="ellipse">
                <a:avLst/>
              </a:prstGeom>
              <a:solidFill>
                <a:srgbClr val="CFE2F3"/>
              </a:solidFill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82"/>
              <p:cNvSpPr/>
              <p:nvPr/>
            </p:nvSpPr>
            <p:spPr>
              <a:xfrm>
                <a:off x="5286960" y="3980160"/>
                <a:ext cx="132840" cy="132120"/>
              </a:xfrm>
              <a:prstGeom prst="ellipse">
                <a:avLst/>
              </a:prstGeom>
              <a:solidFill>
                <a:srgbClr val="CFE2F3"/>
              </a:solidFill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82"/>
              <p:cNvSpPr/>
              <p:nvPr/>
            </p:nvSpPr>
            <p:spPr>
              <a:xfrm rot="10763400">
                <a:off x="1225800" y="1026720"/>
                <a:ext cx="1904760" cy="1904040"/>
              </a:xfrm>
              <a:prstGeom prst="arc">
                <a:avLst>
                  <a:gd name="adj1" fmla="val 13500000"/>
                  <a:gd name="adj2" fmla="val 15300000"/>
                </a:avLst>
              </a:prstGeom>
              <a:noFill/>
              <a:ln w="114475" cap="flat" cmpd="sng">
                <a:solidFill>
                  <a:srgbClr val="3C7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82"/>
              <p:cNvSpPr/>
              <p:nvPr/>
            </p:nvSpPr>
            <p:spPr>
              <a:xfrm rot="82800">
                <a:off x="1152000" y="1005120"/>
                <a:ext cx="1954800" cy="1953720"/>
              </a:xfrm>
              <a:prstGeom prst="arc">
                <a:avLst>
                  <a:gd name="adj1" fmla="val 18900027"/>
                  <a:gd name="adj2" fmla="val 20459351"/>
                </a:avLst>
              </a:prstGeom>
              <a:noFill/>
              <a:ln w="114475" cap="flat" cmpd="sng">
                <a:solidFill>
                  <a:srgbClr val="F1C23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4" name="Google Shape;684;p82"/>
            <p:cNvSpPr/>
            <p:nvPr/>
          </p:nvSpPr>
          <p:spPr>
            <a:xfrm rot="3670200">
              <a:off x="1176840" y="1014480"/>
              <a:ext cx="1954800" cy="1953720"/>
            </a:xfrm>
            <a:prstGeom prst="arc">
              <a:avLst>
                <a:gd name="adj1" fmla="val 18900027"/>
                <a:gd name="adj2" fmla="val 20459351"/>
              </a:avLst>
            </a:prstGeom>
            <a:noFill/>
            <a:ln w="11447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3"/>
          <p:cNvSpPr/>
          <p:nvPr/>
        </p:nvSpPr>
        <p:spPr>
          <a:xfrm>
            <a:off x="695160" y="405000"/>
            <a:ext cx="9584280" cy="52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Is a greater 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a solution?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83"/>
          <p:cNvSpPr/>
          <p:nvPr/>
        </p:nvSpPr>
        <p:spPr>
          <a:xfrm>
            <a:off x="7381080" y="6264000"/>
            <a:ext cx="4111200" cy="20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Norwegian University of Life Sciences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83"/>
          <p:cNvSpPr/>
          <p:nvPr/>
        </p:nvSpPr>
        <p:spPr>
          <a:xfrm>
            <a:off x="695160" y="6264000"/>
            <a:ext cx="2739600" cy="19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83"/>
          <p:cNvSpPr/>
          <p:nvPr/>
        </p:nvSpPr>
        <p:spPr>
          <a:xfrm rot="10800000" flipH="1">
            <a:off x="14569200" y="16277401"/>
            <a:ext cx="1904760" cy="1904040"/>
          </a:xfrm>
          <a:prstGeom prst="arc">
            <a:avLst>
              <a:gd name="adj1" fmla="val 13784554"/>
              <a:gd name="adj2" fmla="val 15300000"/>
            </a:avLst>
          </a:prstGeom>
          <a:noFill/>
          <a:ln w="1144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3" name="Google Shape;693;p83"/>
          <p:cNvSpPr/>
          <p:nvPr/>
        </p:nvSpPr>
        <p:spPr>
          <a:xfrm rot="10800000">
            <a:off x="14603400" y="14399639"/>
            <a:ext cx="1909800" cy="1908720"/>
          </a:xfrm>
          <a:prstGeom prst="arc">
            <a:avLst>
              <a:gd name="adj1" fmla="val 10800000"/>
              <a:gd name="adj2" fmla="val 12599999"/>
            </a:avLst>
          </a:prstGeom>
          <a:noFill/>
          <a:ln w="1144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4" name="Google Shape;694;p83"/>
          <p:cNvSpPr/>
          <p:nvPr/>
        </p:nvSpPr>
        <p:spPr>
          <a:xfrm rot="10800000">
            <a:off x="14573160" y="14373360"/>
            <a:ext cx="1904760" cy="1904040"/>
          </a:xfrm>
          <a:prstGeom prst="arc">
            <a:avLst>
              <a:gd name="adj1" fmla="val 13778445"/>
              <a:gd name="adj2" fmla="val 15300000"/>
            </a:avLst>
          </a:prstGeom>
          <a:noFill/>
          <a:ln w="1144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5" name="Google Shape;695;p83"/>
          <p:cNvSpPr/>
          <p:nvPr/>
        </p:nvSpPr>
        <p:spPr>
          <a:xfrm>
            <a:off x="6675120" y="1645920"/>
            <a:ext cx="4478040" cy="135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= k-mer size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= length of repetitive region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the repetitive region will be collapsed in the de Bruijn graph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83"/>
          <p:cNvSpPr/>
          <p:nvPr/>
        </p:nvSpPr>
        <p:spPr>
          <a:xfrm>
            <a:off x="6675120" y="3673440"/>
            <a:ext cx="4752360" cy="135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3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Small 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values save space and time, but results in a dense graph and short contigs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3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Large 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values help crossing the repetitions but is constrained by coverage and ultimately the read length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7" name="Google Shape;697;p83"/>
          <p:cNvGrpSpPr/>
          <p:nvPr/>
        </p:nvGrpSpPr>
        <p:grpSpPr>
          <a:xfrm>
            <a:off x="837223" y="662590"/>
            <a:ext cx="5022497" cy="5368489"/>
            <a:chOff x="837223" y="662590"/>
            <a:chExt cx="5022497" cy="5368489"/>
          </a:xfrm>
        </p:grpSpPr>
        <p:grpSp>
          <p:nvGrpSpPr>
            <p:cNvPr id="698" name="Google Shape;698;p83"/>
            <p:cNvGrpSpPr/>
            <p:nvPr/>
          </p:nvGrpSpPr>
          <p:grpSpPr>
            <a:xfrm>
              <a:off x="1138838" y="980424"/>
              <a:ext cx="4720882" cy="5050655"/>
              <a:chOff x="1138838" y="980424"/>
              <a:chExt cx="4720882" cy="5050655"/>
            </a:xfrm>
          </p:grpSpPr>
          <p:sp>
            <p:nvSpPr>
              <p:cNvPr id="699" name="Google Shape;699;p83"/>
              <p:cNvSpPr/>
              <p:nvPr/>
            </p:nvSpPr>
            <p:spPr>
              <a:xfrm>
                <a:off x="1229760" y="1024200"/>
                <a:ext cx="1911600" cy="1910880"/>
              </a:xfrm>
              <a:prstGeom prst="ellipse">
                <a:avLst/>
              </a:prstGeom>
              <a:noFill/>
              <a:ln w="763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83"/>
              <p:cNvSpPr/>
              <p:nvPr/>
            </p:nvSpPr>
            <p:spPr>
              <a:xfrm>
                <a:off x="1229760" y="1024200"/>
                <a:ext cx="1909800" cy="1909080"/>
              </a:xfrm>
              <a:prstGeom prst="arc">
                <a:avLst>
                  <a:gd name="adj1" fmla="val 10800000"/>
                  <a:gd name="adj2" fmla="val 12252567"/>
                </a:avLst>
              </a:prstGeom>
              <a:noFill/>
              <a:ln w="114475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83"/>
              <p:cNvSpPr/>
              <p:nvPr/>
            </p:nvSpPr>
            <p:spPr>
              <a:xfrm>
                <a:off x="1229760" y="1054440"/>
                <a:ext cx="1881360" cy="1880640"/>
              </a:xfrm>
              <a:prstGeom prst="arc">
                <a:avLst>
                  <a:gd name="adj1" fmla="val 9287181"/>
                  <a:gd name="adj2" fmla="val 10890247"/>
                </a:avLst>
              </a:prstGeom>
              <a:noFill/>
              <a:ln w="114475" cap="flat" cmpd="sng">
                <a:solidFill>
                  <a:srgbClr val="6AA84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83"/>
              <p:cNvSpPr/>
              <p:nvPr/>
            </p:nvSpPr>
            <p:spPr>
              <a:xfrm>
                <a:off x="1236600" y="1024200"/>
                <a:ext cx="1904760" cy="1904040"/>
              </a:xfrm>
              <a:prstGeom prst="arc">
                <a:avLst>
                  <a:gd name="adj1" fmla="val 13500000"/>
                  <a:gd name="adj2" fmla="val 15300000"/>
                </a:avLst>
              </a:prstGeom>
              <a:noFill/>
              <a:ln w="114475" cap="flat" cmpd="sng">
                <a:solidFill>
                  <a:srgbClr val="3C7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83"/>
              <p:cNvSpPr/>
              <p:nvPr/>
            </p:nvSpPr>
            <p:spPr>
              <a:xfrm flipH="1">
                <a:off x="1226160" y="1024200"/>
                <a:ext cx="1904760" cy="1904040"/>
              </a:xfrm>
              <a:prstGeom prst="arc">
                <a:avLst>
                  <a:gd name="adj1" fmla="val 13500000"/>
                  <a:gd name="adj2" fmla="val 15125958"/>
                </a:avLst>
              </a:prstGeom>
              <a:noFill/>
              <a:ln w="114475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83"/>
              <p:cNvSpPr/>
              <p:nvPr/>
            </p:nvSpPr>
            <p:spPr>
              <a:xfrm>
                <a:off x="1263240" y="1076040"/>
                <a:ext cx="1859400" cy="1858680"/>
              </a:xfrm>
              <a:prstGeom prst="arc">
                <a:avLst>
                  <a:gd name="adj1" fmla="val 4462162"/>
                  <a:gd name="adj2" fmla="val 6379192"/>
                </a:avLst>
              </a:prstGeom>
              <a:noFill/>
              <a:ln w="114475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83"/>
              <p:cNvSpPr/>
              <p:nvPr/>
            </p:nvSpPr>
            <p:spPr>
              <a:xfrm rot="2700000">
                <a:off x="3162600" y="2226240"/>
                <a:ext cx="592560" cy="2952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EEECE1"/>
              </a:solidFill>
              <a:ln w="19075" cap="flat" cmpd="sng">
                <a:solidFill>
                  <a:srgbClr val="1F49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83"/>
              <p:cNvSpPr/>
              <p:nvPr/>
            </p:nvSpPr>
            <p:spPr>
              <a:xfrm>
                <a:off x="1476720" y="5239800"/>
                <a:ext cx="44748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25" cap="flat" cmpd="sng">
                <a:solidFill>
                  <a:srgbClr val="3C78D8"/>
                </a:solidFill>
                <a:prstDash val="solid"/>
                <a:round/>
                <a:headEnd type="none" w="sm" len="sm"/>
                <a:tailEnd type="stealth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83"/>
              <p:cNvSpPr/>
              <p:nvPr/>
            </p:nvSpPr>
            <p:spPr>
              <a:xfrm>
                <a:off x="3144240" y="5239800"/>
                <a:ext cx="707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25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stealth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83"/>
              <p:cNvSpPr/>
              <p:nvPr/>
            </p:nvSpPr>
            <p:spPr>
              <a:xfrm>
                <a:off x="2027520" y="4965120"/>
                <a:ext cx="1004760" cy="232560"/>
              </a:xfrm>
              <a:custGeom>
                <a:avLst/>
                <a:gdLst/>
                <a:ahLst/>
                <a:cxnLst/>
                <a:rect l="l" t="t" r="r" b="b"/>
                <a:pathLst>
                  <a:path w="94480" h="22098" extrusionOk="0">
                    <a:moveTo>
                      <a:pt x="0" y="22098"/>
                    </a:moveTo>
                    <a:cubicBezTo>
                      <a:pt x="7988" y="18415"/>
                      <a:pt x="32182" y="269"/>
                      <a:pt x="47929" y="0"/>
                    </a:cubicBezTo>
                    <a:cubicBezTo>
                      <a:pt x="63676" y="-269"/>
                      <a:pt x="86722" y="17068"/>
                      <a:pt x="94480" y="20482"/>
                    </a:cubicBezTo>
                  </a:path>
                </a:pathLst>
              </a:custGeom>
              <a:noFill/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83"/>
              <p:cNvSpPr/>
              <p:nvPr/>
            </p:nvSpPr>
            <p:spPr>
              <a:xfrm>
                <a:off x="2001600" y="5283360"/>
                <a:ext cx="443160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41821" h="29660" extrusionOk="0">
                    <a:moveTo>
                      <a:pt x="0" y="0"/>
                    </a:moveTo>
                    <a:cubicBezTo>
                      <a:pt x="2911" y="3185"/>
                      <a:pt x="10495" y="14165"/>
                      <a:pt x="17465" y="19108"/>
                    </a:cubicBezTo>
                    <a:cubicBezTo>
                      <a:pt x="24435" y="24051"/>
                      <a:pt x="37762" y="27901"/>
                      <a:pt x="41821" y="29660"/>
                    </a:cubicBezTo>
                  </a:path>
                </a:pathLst>
              </a:custGeom>
              <a:noFill/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83"/>
              <p:cNvSpPr/>
              <p:nvPr/>
            </p:nvSpPr>
            <p:spPr>
              <a:xfrm>
                <a:off x="2567160" y="5307840"/>
                <a:ext cx="484920" cy="301680"/>
              </a:xfrm>
              <a:custGeom>
                <a:avLst/>
                <a:gdLst/>
                <a:ahLst/>
                <a:cxnLst/>
                <a:rect l="l" t="t" r="r" b="b"/>
                <a:pathLst>
                  <a:path w="45749" h="28557" extrusionOk="0">
                    <a:moveTo>
                      <a:pt x="0" y="28557"/>
                    </a:moveTo>
                    <a:cubicBezTo>
                      <a:pt x="4572" y="27319"/>
                      <a:pt x="19807" y="25888"/>
                      <a:pt x="27432" y="21128"/>
                    </a:cubicBezTo>
                    <a:cubicBezTo>
                      <a:pt x="35057" y="16369"/>
                      <a:pt x="42696" y="3521"/>
                      <a:pt x="45749" y="0"/>
                    </a:cubicBezTo>
                  </a:path>
                </a:pathLst>
              </a:custGeom>
              <a:noFill/>
              <a:ln w="28425" cap="flat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83"/>
              <p:cNvSpPr/>
              <p:nvPr/>
            </p:nvSpPr>
            <p:spPr>
              <a:xfrm>
                <a:off x="1416600" y="4329720"/>
                <a:ext cx="2485440" cy="846360"/>
              </a:xfrm>
              <a:custGeom>
                <a:avLst/>
                <a:gdLst/>
                <a:ahLst/>
                <a:cxnLst/>
                <a:rect l="l" t="t" r="r" b="b"/>
                <a:pathLst>
                  <a:path w="233316" h="79697" extrusionOk="0">
                    <a:moveTo>
                      <a:pt x="233316" y="79697"/>
                    </a:moveTo>
                    <a:cubicBezTo>
                      <a:pt x="226791" y="70838"/>
                      <a:pt x="214091" y="39825"/>
                      <a:pt x="194167" y="26542"/>
                    </a:cubicBezTo>
                    <a:cubicBezTo>
                      <a:pt x="174243" y="13259"/>
                      <a:pt x="139825" y="-63"/>
                      <a:pt x="113771" y="0"/>
                    </a:cubicBezTo>
                    <a:cubicBezTo>
                      <a:pt x="87717" y="64"/>
                      <a:pt x="56805" y="13737"/>
                      <a:pt x="37843" y="26923"/>
                    </a:cubicBezTo>
                    <a:cubicBezTo>
                      <a:pt x="18881" y="40110"/>
                      <a:pt x="6307" y="70420"/>
                      <a:pt x="0" y="79119"/>
                    </a:cubicBezTo>
                  </a:path>
                </a:pathLst>
              </a:custGeom>
              <a:noFill/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83"/>
              <p:cNvSpPr/>
              <p:nvPr/>
            </p:nvSpPr>
            <p:spPr>
              <a:xfrm>
                <a:off x="3550320" y="5289480"/>
                <a:ext cx="367560" cy="624240"/>
              </a:xfrm>
              <a:custGeom>
                <a:avLst/>
                <a:gdLst/>
                <a:ahLst/>
                <a:cxnLst/>
                <a:rect l="l" t="t" r="r" b="b"/>
                <a:pathLst>
                  <a:path w="34748" h="58864" extrusionOk="0">
                    <a:moveTo>
                      <a:pt x="34748" y="0"/>
                    </a:moveTo>
                    <a:cubicBezTo>
                      <a:pt x="32861" y="5583"/>
                      <a:pt x="29218" y="23684"/>
                      <a:pt x="23427" y="33495"/>
                    </a:cubicBezTo>
                    <a:cubicBezTo>
                      <a:pt x="17636" y="43306"/>
                      <a:pt x="3905" y="54636"/>
                      <a:pt x="0" y="58864"/>
                    </a:cubicBezTo>
                  </a:path>
                </a:pathLst>
              </a:custGeom>
              <a:noFill/>
              <a:ln w="28425" cap="flat" cmpd="sng">
                <a:solidFill>
                  <a:srgbClr val="6AA84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83"/>
              <p:cNvSpPr/>
              <p:nvPr/>
            </p:nvSpPr>
            <p:spPr>
              <a:xfrm>
                <a:off x="2531520" y="5670720"/>
                <a:ext cx="889920" cy="298800"/>
              </a:xfrm>
              <a:custGeom>
                <a:avLst/>
                <a:gdLst/>
                <a:ahLst/>
                <a:cxnLst/>
                <a:rect l="l" t="t" r="r" b="b"/>
                <a:pathLst>
                  <a:path w="83740" h="28299" extrusionOk="0">
                    <a:moveTo>
                      <a:pt x="83740" y="28299"/>
                    </a:moveTo>
                    <a:cubicBezTo>
                      <a:pt x="76425" y="28010"/>
                      <a:pt x="53806" y="31283"/>
                      <a:pt x="39849" y="26566"/>
                    </a:cubicBezTo>
                    <a:cubicBezTo>
                      <a:pt x="25892" y="21850"/>
                      <a:pt x="6642" y="4428"/>
                      <a:pt x="0" y="0"/>
                    </a:cubicBezTo>
                  </a:path>
                </a:pathLst>
              </a:custGeom>
              <a:noFill/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83"/>
              <p:cNvSpPr/>
              <p:nvPr/>
            </p:nvSpPr>
            <p:spPr>
              <a:xfrm>
                <a:off x="1416600" y="5307840"/>
                <a:ext cx="2023560" cy="723240"/>
              </a:xfrm>
              <a:custGeom>
                <a:avLst/>
                <a:gdLst/>
                <a:ahLst/>
                <a:cxnLst/>
                <a:rect l="l" t="t" r="r" b="b"/>
                <a:pathLst>
                  <a:path w="190003" h="68147" extrusionOk="0">
                    <a:moveTo>
                      <a:pt x="190003" y="62949"/>
                    </a:moveTo>
                    <a:cubicBezTo>
                      <a:pt x="169694" y="63815"/>
                      <a:pt x="99814" y="78639"/>
                      <a:pt x="68147" y="68147"/>
                    </a:cubicBezTo>
                    <a:cubicBezTo>
                      <a:pt x="36480" y="57656"/>
                      <a:pt x="11358" y="11358"/>
                      <a:pt x="0" y="0"/>
                    </a:cubicBezTo>
                  </a:path>
                </a:pathLst>
              </a:custGeom>
              <a:noFill/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83"/>
              <p:cNvSpPr/>
              <p:nvPr/>
            </p:nvSpPr>
            <p:spPr>
              <a:xfrm>
                <a:off x="1341000" y="5172120"/>
                <a:ext cx="132840" cy="132120"/>
              </a:xfrm>
              <a:prstGeom prst="ellipse">
                <a:avLst/>
              </a:prstGeom>
              <a:solidFill>
                <a:srgbClr val="CFE2F3"/>
              </a:solidFill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83"/>
              <p:cNvSpPr/>
              <p:nvPr/>
            </p:nvSpPr>
            <p:spPr>
              <a:xfrm>
                <a:off x="3854520" y="5172120"/>
                <a:ext cx="132840" cy="132120"/>
              </a:xfrm>
              <a:prstGeom prst="ellipse">
                <a:avLst/>
              </a:prstGeom>
              <a:solidFill>
                <a:srgbClr val="CFE2F3"/>
              </a:solidFill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83"/>
              <p:cNvSpPr/>
              <p:nvPr/>
            </p:nvSpPr>
            <p:spPr>
              <a:xfrm>
                <a:off x="3008520" y="5172120"/>
                <a:ext cx="132840" cy="132120"/>
              </a:xfrm>
              <a:prstGeom prst="ellipse">
                <a:avLst/>
              </a:prstGeom>
              <a:solidFill>
                <a:srgbClr val="CFE2F3"/>
              </a:solidFill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83"/>
              <p:cNvSpPr/>
              <p:nvPr/>
            </p:nvSpPr>
            <p:spPr>
              <a:xfrm>
                <a:off x="2445480" y="5540760"/>
                <a:ext cx="132840" cy="132120"/>
              </a:xfrm>
              <a:prstGeom prst="ellipse">
                <a:avLst/>
              </a:prstGeom>
              <a:solidFill>
                <a:srgbClr val="CFE2F3"/>
              </a:solidFill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83"/>
              <p:cNvSpPr/>
              <p:nvPr/>
            </p:nvSpPr>
            <p:spPr>
              <a:xfrm>
                <a:off x="1926720" y="5172120"/>
                <a:ext cx="133200" cy="132120"/>
              </a:xfrm>
              <a:prstGeom prst="ellipse">
                <a:avLst/>
              </a:prstGeom>
              <a:solidFill>
                <a:srgbClr val="CFE2F3"/>
              </a:solidFill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83"/>
              <p:cNvSpPr/>
              <p:nvPr/>
            </p:nvSpPr>
            <p:spPr>
              <a:xfrm>
                <a:off x="3424320" y="5887080"/>
                <a:ext cx="133200" cy="132120"/>
              </a:xfrm>
              <a:prstGeom prst="ellipse">
                <a:avLst/>
              </a:prstGeom>
              <a:solidFill>
                <a:srgbClr val="CFE2F3"/>
              </a:solidFill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83"/>
              <p:cNvSpPr/>
              <p:nvPr/>
            </p:nvSpPr>
            <p:spPr>
              <a:xfrm>
                <a:off x="3353040" y="3350160"/>
                <a:ext cx="4478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25" cap="flat" cmpd="sng">
                <a:solidFill>
                  <a:srgbClr val="3C78D8"/>
                </a:solidFill>
                <a:prstDash val="solid"/>
                <a:round/>
                <a:headEnd type="none" w="sm" len="sm"/>
                <a:tailEnd type="stealth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83"/>
              <p:cNvSpPr/>
              <p:nvPr/>
            </p:nvSpPr>
            <p:spPr>
              <a:xfrm>
                <a:off x="4457880" y="3398760"/>
                <a:ext cx="485280" cy="301680"/>
              </a:xfrm>
              <a:custGeom>
                <a:avLst/>
                <a:gdLst/>
                <a:ahLst/>
                <a:cxnLst/>
                <a:rect l="l" t="t" r="r" b="b"/>
                <a:pathLst>
                  <a:path w="45749" h="28557" extrusionOk="0">
                    <a:moveTo>
                      <a:pt x="0" y="28557"/>
                    </a:moveTo>
                    <a:cubicBezTo>
                      <a:pt x="4572" y="27319"/>
                      <a:pt x="19807" y="25888"/>
                      <a:pt x="27432" y="21128"/>
                    </a:cubicBezTo>
                    <a:cubicBezTo>
                      <a:pt x="35057" y="16369"/>
                      <a:pt x="42696" y="3521"/>
                      <a:pt x="45749" y="0"/>
                    </a:cubicBezTo>
                  </a:path>
                </a:pathLst>
              </a:custGeom>
              <a:noFill/>
              <a:ln w="28425" cap="flat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83"/>
              <p:cNvSpPr/>
              <p:nvPr/>
            </p:nvSpPr>
            <p:spPr>
              <a:xfrm>
                <a:off x="5013720" y="3330720"/>
                <a:ext cx="707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25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stealth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83"/>
              <p:cNvSpPr/>
              <p:nvPr/>
            </p:nvSpPr>
            <p:spPr>
              <a:xfrm>
                <a:off x="5013720" y="3374280"/>
                <a:ext cx="707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25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stealth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83"/>
              <p:cNvSpPr/>
              <p:nvPr/>
            </p:nvSpPr>
            <p:spPr>
              <a:xfrm>
                <a:off x="3353040" y="3291480"/>
                <a:ext cx="4478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25" cap="flat" cmpd="sng">
                <a:solidFill>
                  <a:srgbClr val="3C78D8"/>
                </a:solidFill>
                <a:prstDash val="solid"/>
                <a:round/>
                <a:headEnd type="none" w="sm" len="sm"/>
                <a:tailEnd type="stealth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83"/>
              <p:cNvSpPr/>
              <p:nvPr/>
            </p:nvSpPr>
            <p:spPr>
              <a:xfrm>
                <a:off x="5013720" y="3291480"/>
                <a:ext cx="707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25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stealth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83"/>
              <p:cNvSpPr/>
              <p:nvPr/>
            </p:nvSpPr>
            <p:spPr>
              <a:xfrm>
                <a:off x="3904200" y="3056040"/>
                <a:ext cx="1005120" cy="232560"/>
              </a:xfrm>
              <a:custGeom>
                <a:avLst/>
                <a:gdLst/>
                <a:ahLst/>
                <a:cxnLst/>
                <a:rect l="l" t="t" r="r" b="b"/>
                <a:pathLst>
                  <a:path w="94480" h="22098" extrusionOk="0">
                    <a:moveTo>
                      <a:pt x="0" y="22098"/>
                    </a:moveTo>
                    <a:cubicBezTo>
                      <a:pt x="7988" y="18415"/>
                      <a:pt x="32182" y="269"/>
                      <a:pt x="47929" y="0"/>
                    </a:cubicBezTo>
                    <a:cubicBezTo>
                      <a:pt x="63676" y="-269"/>
                      <a:pt x="86722" y="17068"/>
                      <a:pt x="94480" y="20482"/>
                    </a:cubicBezTo>
                  </a:path>
                </a:pathLst>
              </a:custGeom>
              <a:noFill/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83"/>
              <p:cNvSpPr/>
              <p:nvPr/>
            </p:nvSpPr>
            <p:spPr>
              <a:xfrm>
                <a:off x="3878280" y="3374280"/>
                <a:ext cx="443520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41821" h="29660" extrusionOk="0">
                    <a:moveTo>
                      <a:pt x="0" y="0"/>
                    </a:moveTo>
                    <a:cubicBezTo>
                      <a:pt x="2911" y="3185"/>
                      <a:pt x="10495" y="14165"/>
                      <a:pt x="17465" y="19108"/>
                    </a:cubicBezTo>
                    <a:cubicBezTo>
                      <a:pt x="24435" y="24051"/>
                      <a:pt x="37762" y="27901"/>
                      <a:pt x="41821" y="29660"/>
                    </a:cubicBezTo>
                  </a:path>
                </a:pathLst>
              </a:custGeom>
              <a:noFill/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83"/>
              <p:cNvSpPr/>
              <p:nvPr/>
            </p:nvSpPr>
            <p:spPr>
              <a:xfrm>
                <a:off x="4408200" y="3350160"/>
                <a:ext cx="485280" cy="301680"/>
              </a:xfrm>
              <a:custGeom>
                <a:avLst/>
                <a:gdLst/>
                <a:ahLst/>
                <a:cxnLst/>
                <a:rect l="l" t="t" r="r" b="b"/>
                <a:pathLst>
                  <a:path w="45749" h="28557" extrusionOk="0">
                    <a:moveTo>
                      <a:pt x="0" y="28557"/>
                    </a:moveTo>
                    <a:cubicBezTo>
                      <a:pt x="4572" y="27319"/>
                      <a:pt x="19807" y="25888"/>
                      <a:pt x="27432" y="21128"/>
                    </a:cubicBezTo>
                    <a:cubicBezTo>
                      <a:pt x="35057" y="16369"/>
                      <a:pt x="42696" y="3521"/>
                      <a:pt x="45749" y="0"/>
                    </a:cubicBezTo>
                  </a:path>
                </a:pathLst>
              </a:custGeom>
              <a:noFill/>
              <a:ln w="28425" cap="flat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83"/>
              <p:cNvSpPr/>
              <p:nvPr/>
            </p:nvSpPr>
            <p:spPr>
              <a:xfrm>
                <a:off x="3293280" y="2420640"/>
                <a:ext cx="2485800" cy="846360"/>
              </a:xfrm>
              <a:custGeom>
                <a:avLst/>
                <a:gdLst/>
                <a:ahLst/>
                <a:cxnLst/>
                <a:rect l="l" t="t" r="r" b="b"/>
                <a:pathLst>
                  <a:path w="233316" h="79697" extrusionOk="0">
                    <a:moveTo>
                      <a:pt x="233316" y="79697"/>
                    </a:moveTo>
                    <a:cubicBezTo>
                      <a:pt x="226791" y="70838"/>
                      <a:pt x="214091" y="39825"/>
                      <a:pt x="194167" y="26542"/>
                    </a:cubicBezTo>
                    <a:cubicBezTo>
                      <a:pt x="174243" y="13259"/>
                      <a:pt x="139825" y="-63"/>
                      <a:pt x="113771" y="0"/>
                    </a:cubicBezTo>
                    <a:cubicBezTo>
                      <a:pt x="87717" y="64"/>
                      <a:pt x="56805" y="13737"/>
                      <a:pt x="37843" y="26923"/>
                    </a:cubicBezTo>
                    <a:cubicBezTo>
                      <a:pt x="18881" y="40110"/>
                      <a:pt x="6307" y="70420"/>
                      <a:pt x="0" y="79119"/>
                    </a:cubicBezTo>
                  </a:path>
                </a:pathLst>
              </a:custGeom>
              <a:noFill/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83"/>
              <p:cNvSpPr/>
              <p:nvPr/>
            </p:nvSpPr>
            <p:spPr>
              <a:xfrm>
                <a:off x="5392800" y="3385800"/>
                <a:ext cx="367920" cy="624240"/>
              </a:xfrm>
              <a:custGeom>
                <a:avLst/>
                <a:gdLst/>
                <a:ahLst/>
                <a:cxnLst/>
                <a:rect l="l" t="t" r="r" b="b"/>
                <a:pathLst>
                  <a:path w="34748" h="58864" extrusionOk="0">
                    <a:moveTo>
                      <a:pt x="34748" y="0"/>
                    </a:moveTo>
                    <a:cubicBezTo>
                      <a:pt x="32861" y="5583"/>
                      <a:pt x="29218" y="23684"/>
                      <a:pt x="23427" y="33495"/>
                    </a:cubicBezTo>
                    <a:cubicBezTo>
                      <a:pt x="17636" y="43306"/>
                      <a:pt x="3905" y="54636"/>
                      <a:pt x="0" y="58864"/>
                    </a:cubicBezTo>
                  </a:path>
                </a:pathLst>
              </a:custGeom>
              <a:noFill/>
              <a:ln w="28425" cap="flat" cmpd="sng">
                <a:solidFill>
                  <a:srgbClr val="6AA84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83"/>
              <p:cNvSpPr/>
              <p:nvPr/>
            </p:nvSpPr>
            <p:spPr>
              <a:xfrm>
                <a:off x="4408200" y="3762000"/>
                <a:ext cx="890280" cy="298440"/>
              </a:xfrm>
              <a:custGeom>
                <a:avLst/>
                <a:gdLst/>
                <a:ahLst/>
                <a:cxnLst/>
                <a:rect l="l" t="t" r="r" b="b"/>
                <a:pathLst>
                  <a:path w="83740" h="28299" extrusionOk="0">
                    <a:moveTo>
                      <a:pt x="83740" y="28299"/>
                    </a:moveTo>
                    <a:cubicBezTo>
                      <a:pt x="76425" y="28010"/>
                      <a:pt x="53806" y="31283"/>
                      <a:pt x="39849" y="26566"/>
                    </a:cubicBezTo>
                    <a:cubicBezTo>
                      <a:pt x="25892" y="21850"/>
                      <a:pt x="6642" y="4428"/>
                      <a:pt x="0" y="0"/>
                    </a:cubicBezTo>
                  </a:path>
                </a:pathLst>
              </a:custGeom>
              <a:noFill/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83"/>
              <p:cNvSpPr/>
              <p:nvPr/>
            </p:nvSpPr>
            <p:spPr>
              <a:xfrm>
                <a:off x="3293280" y="3398760"/>
                <a:ext cx="2023560" cy="723240"/>
              </a:xfrm>
              <a:custGeom>
                <a:avLst/>
                <a:gdLst/>
                <a:ahLst/>
                <a:cxnLst/>
                <a:rect l="l" t="t" r="r" b="b"/>
                <a:pathLst>
                  <a:path w="190003" h="68147" extrusionOk="0">
                    <a:moveTo>
                      <a:pt x="190003" y="62949"/>
                    </a:moveTo>
                    <a:cubicBezTo>
                      <a:pt x="169694" y="63815"/>
                      <a:pt x="99814" y="78639"/>
                      <a:pt x="68147" y="68147"/>
                    </a:cubicBezTo>
                    <a:cubicBezTo>
                      <a:pt x="36480" y="57656"/>
                      <a:pt x="11358" y="11358"/>
                      <a:pt x="0" y="0"/>
                    </a:cubicBezTo>
                  </a:path>
                </a:pathLst>
              </a:custGeom>
              <a:noFill/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83"/>
              <p:cNvSpPr/>
              <p:nvPr/>
            </p:nvSpPr>
            <p:spPr>
              <a:xfrm>
                <a:off x="3217320" y="3263040"/>
                <a:ext cx="133200" cy="132480"/>
              </a:xfrm>
              <a:prstGeom prst="ellipse">
                <a:avLst/>
              </a:prstGeom>
              <a:solidFill>
                <a:srgbClr val="CFE2F3"/>
              </a:solidFill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83"/>
              <p:cNvSpPr/>
              <p:nvPr/>
            </p:nvSpPr>
            <p:spPr>
              <a:xfrm>
                <a:off x="4885200" y="3263040"/>
                <a:ext cx="132840" cy="132480"/>
              </a:xfrm>
              <a:prstGeom prst="ellipse">
                <a:avLst/>
              </a:prstGeom>
              <a:solidFill>
                <a:srgbClr val="CFE2F3"/>
              </a:solidFill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83"/>
              <p:cNvSpPr/>
              <p:nvPr/>
            </p:nvSpPr>
            <p:spPr>
              <a:xfrm>
                <a:off x="4322160" y="3631680"/>
                <a:ext cx="132840" cy="132120"/>
              </a:xfrm>
              <a:prstGeom prst="ellipse">
                <a:avLst/>
              </a:prstGeom>
              <a:solidFill>
                <a:srgbClr val="CFE2F3"/>
              </a:solidFill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83"/>
              <p:cNvSpPr/>
              <p:nvPr/>
            </p:nvSpPr>
            <p:spPr>
              <a:xfrm>
                <a:off x="3803760" y="3263040"/>
                <a:ext cx="132840" cy="132480"/>
              </a:xfrm>
              <a:prstGeom prst="ellipse">
                <a:avLst/>
              </a:prstGeom>
              <a:solidFill>
                <a:srgbClr val="CFE2F3"/>
              </a:solidFill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83"/>
              <p:cNvSpPr/>
              <p:nvPr/>
            </p:nvSpPr>
            <p:spPr>
              <a:xfrm rot="8098800">
                <a:off x="3237480" y="4084200"/>
                <a:ext cx="592920" cy="2952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EEECE1"/>
              </a:solidFill>
              <a:ln w="19075" cap="flat" cmpd="sng">
                <a:solidFill>
                  <a:srgbClr val="1F49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83"/>
              <p:cNvSpPr/>
              <p:nvPr/>
            </p:nvSpPr>
            <p:spPr>
              <a:xfrm>
                <a:off x="5726880" y="3263760"/>
                <a:ext cx="132840" cy="132480"/>
              </a:xfrm>
              <a:prstGeom prst="ellipse">
                <a:avLst/>
              </a:prstGeom>
              <a:solidFill>
                <a:srgbClr val="CFE2F3"/>
              </a:solidFill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83"/>
              <p:cNvSpPr/>
              <p:nvPr/>
            </p:nvSpPr>
            <p:spPr>
              <a:xfrm>
                <a:off x="5297040" y="3978720"/>
                <a:ext cx="132840" cy="132120"/>
              </a:xfrm>
              <a:prstGeom prst="ellipse">
                <a:avLst/>
              </a:prstGeom>
              <a:solidFill>
                <a:srgbClr val="CFE2F3"/>
              </a:solidFill>
              <a:ln w="284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83"/>
              <p:cNvSpPr/>
              <p:nvPr/>
            </p:nvSpPr>
            <p:spPr>
              <a:xfrm rot="10763400">
                <a:off x="1235880" y="1025280"/>
                <a:ext cx="1904760" cy="1904040"/>
              </a:xfrm>
              <a:prstGeom prst="arc">
                <a:avLst>
                  <a:gd name="adj1" fmla="val 13500000"/>
                  <a:gd name="adj2" fmla="val 15300000"/>
                </a:avLst>
              </a:prstGeom>
              <a:noFill/>
              <a:ln w="114475" cap="flat" cmpd="sng">
                <a:solidFill>
                  <a:srgbClr val="3C7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83"/>
              <p:cNvSpPr/>
              <p:nvPr/>
            </p:nvSpPr>
            <p:spPr>
              <a:xfrm rot="82800">
                <a:off x="1162080" y="1003680"/>
                <a:ext cx="1954800" cy="1953720"/>
              </a:xfrm>
              <a:prstGeom prst="arc">
                <a:avLst>
                  <a:gd name="adj1" fmla="val 18900027"/>
                  <a:gd name="adj2" fmla="val 20459351"/>
                </a:avLst>
              </a:prstGeom>
              <a:noFill/>
              <a:ln w="114475" cap="flat" cmpd="sng">
                <a:solidFill>
                  <a:srgbClr val="F1C23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43" name="Google Shape;743;p83"/>
            <p:cNvSpPr/>
            <p:nvPr/>
          </p:nvSpPr>
          <p:spPr>
            <a:xfrm rot="3670200">
              <a:off x="1186920" y="1013040"/>
              <a:ext cx="1954800" cy="1953720"/>
            </a:xfrm>
            <a:prstGeom prst="arc">
              <a:avLst>
                <a:gd name="adj1" fmla="val 18900027"/>
                <a:gd name="adj2" fmla="val 20459351"/>
              </a:avLst>
            </a:prstGeom>
            <a:noFill/>
            <a:ln w="11447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D0ECF1-880F-4C64-97D7-1B652591A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10801350" cy="4372200"/>
          </a:xfrm>
        </p:spPr>
        <p:txBody>
          <a:bodyPr/>
          <a:lstStyle/>
          <a:p>
            <a:r>
              <a:rPr lang="nb-NO" dirty="0" err="1"/>
              <a:t>Canu</a:t>
            </a:r>
            <a:endParaRPr lang="nb-NO" dirty="0"/>
          </a:p>
          <a:p>
            <a:r>
              <a:rPr lang="nb-NO" dirty="0"/>
              <a:t>Raven</a:t>
            </a:r>
          </a:p>
          <a:p>
            <a:r>
              <a:rPr lang="nb-NO" dirty="0" err="1"/>
              <a:t>Miniasm</a:t>
            </a:r>
            <a:r>
              <a:rPr lang="nb-NO" dirty="0"/>
              <a:t>/minipolish 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 err="1"/>
              <a:t>Flye</a:t>
            </a:r>
            <a:r>
              <a:rPr lang="nb-NO" dirty="0"/>
              <a:t> </a:t>
            </a:r>
          </a:p>
          <a:p>
            <a:r>
              <a:rPr lang="nb-NO" dirty="0" err="1"/>
              <a:t>Redbean</a:t>
            </a:r>
            <a:endParaRPr lang="nb-NO" dirty="0"/>
          </a:p>
          <a:p>
            <a:pPr marL="0" indent="0">
              <a:buNone/>
            </a:pPr>
            <a:endParaRPr lang="nb-NO" dirty="0"/>
          </a:p>
          <a:p>
            <a:r>
              <a:rPr lang="nb-NO" dirty="0" err="1"/>
              <a:t>Shasta</a:t>
            </a:r>
            <a:endParaRPr lang="nb-NO" dirty="0"/>
          </a:p>
          <a:p>
            <a:r>
              <a:rPr lang="nb-NO" dirty="0" err="1"/>
              <a:t>Unicycler</a:t>
            </a:r>
            <a:r>
              <a:rPr lang="nb-NO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AB33B6-467A-4F11-9118-0F5B4040A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9588000" cy="533642"/>
          </a:xfrm>
        </p:spPr>
        <p:txBody>
          <a:bodyPr/>
          <a:lstStyle/>
          <a:p>
            <a:r>
              <a:rPr lang="nb-NO" dirty="0"/>
              <a:t>Assemblers</a:t>
            </a:r>
            <a:endParaRPr lang="en-US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94AC018-F92C-4CF4-BAA9-90063D11C51A}"/>
              </a:ext>
            </a:extLst>
          </p:cNvPr>
          <p:cNvSpPr/>
          <p:nvPr/>
        </p:nvSpPr>
        <p:spPr>
          <a:xfrm>
            <a:off x="3419475" y="1400400"/>
            <a:ext cx="381000" cy="13716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Shape 4">
            <a:extLst>
              <a:ext uri="{FF2B5EF4-FFF2-40B4-BE49-F238E27FC236}">
                <a16:creationId xmlns:a16="http://schemas.microsoft.com/office/drawing/2014/main" id="{625E04D9-68C0-4361-B822-ECB73C4DD45A}"/>
              </a:ext>
            </a:extLst>
          </p:cNvPr>
          <p:cNvSpPr txBox="1"/>
          <p:nvPr/>
        </p:nvSpPr>
        <p:spPr>
          <a:xfrm>
            <a:off x="3952875" y="1857600"/>
            <a:ext cx="6858000" cy="533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uFillTx/>
                <a:latin typeface="Arial"/>
              </a:rPr>
              <a:t>Overlap-Layout-Consensus (OLC) assembly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CB97F9-41D9-4199-AC41-CCA923B184A7}"/>
              </a:ext>
            </a:extLst>
          </p:cNvPr>
          <p:cNvSpPr/>
          <p:nvPr/>
        </p:nvSpPr>
        <p:spPr>
          <a:xfrm>
            <a:off x="3962400" y="358140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1" dirty="0"/>
              <a:t>Modified/fuzzy </a:t>
            </a:r>
            <a:r>
              <a:rPr lang="en-US" i="1" spc="-1" dirty="0"/>
              <a:t>de Bruijn </a:t>
            </a:r>
            <a:r>
              <a:rPr lang="en-US" spc="-1" dirty="0"/>
              <a:t>assembly / Repeat graph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F9FE654C-147A-4372-B598-1393EF0DDC58}"/>
              </a:ext>
            </a:extLst>
          </p:cNvPr>
          <p:cNvSpPr/>
          <p:nvPr/>
        </p:nvSpPr>
        <p:spPr>
          <a:xfrm>
            <a:off x="3419475" y="3305400"/>
            <a:ext cx="381000" cy="9906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931925-51AC-40FC-8652-71AFB05074EF}"/>
              </a:ext>
            </a:extLst>
          </p:cNvPr>
          <p:cNvCxnSpPr/>
          <p:nvPr/>
        </p:nvCxnSpPr>
        <p:spPr>
          <a:xfrm>
            <a:off x="2352675" y="5743800"/>
            <a:ext cx="10668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Shape 4">
            <a:extLst>
              <a:ext uri="{FF2B5EF4-FFF2-40B4-BE49-F238E27FC236}">
                <a16:creationId xmlns:a16="http://schemas.microsoft.com/office/drawing/2014/main" id="{B0ABC3DF-F45C-48EE-AC8F-D787DF879BDC}"/>
              </a:ext>
            </a:extLst>
          </p:cNvPr>
          <p:cNvSpPr txBox="1"/>
          <p:nvPr/>
        </p:nvSpPr>
        <p:spPr>
          <a:xfrm>
            <a:off x="3495675" y="5515200"/>
            <a:ext cx="6858000" cy="533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uFillTx/>
                <a:latin typeface="Arial"/>
              </a:rPr>
              <a:t>Hybrid assembly (long reads + short reads)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8407C6-3462-4F6D-82B3-67F342999239}"/>
              </a:ext>
            </a:extLst>
          </p:cNvPr>
          <p:cNvSpPr/>
          <p:nvPr/>
        </p:nvSpPr>
        <p:spPr>
          <a:xfrm>
            <a:off x="3495675" y="498180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1" dirty="0"/>
              <a:t>Alignment of overlapping reads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05533A-1405-4F00-80D3-599CB3720753}"/>
              </a:ext>
            </a:extLst>
          </p:cNvPr>
          <p:cNvCxnSpPr/>
          <p:nvPr/>
        </p:nvCxnSpPr>
        <p:spPr>
          <a:xfrm>
            <a:off x="2362200" y="5181600"/>
            <a:ext cx="10668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550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ACF9E-EDAA-4E40-97E2-AB8483110E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420F6-418C-46FB-A6D8-56723A699B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23</a:t>
            </a:fld>
            <a:endParaRPr lang="nb-NO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514369-918C-49C8-B6EB-14007B91B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7508"/>
            <a:ext cx="9588000" cy="533642"/>
          </a:xfrm>
        </p:spPr>
        <p:txBody>
          <a:bodyPr/>
          <a:lstStyle/>
          <a:p>
            <a:r>
              <a:rPr lang="nb-NO" b="1" dirty="0" err="1"/>
              <a:t>metaFly</a:t>
            </a:r>
            <a:endParaRPr lang="nb-NO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47053-CAE4-4EE4-A7CB-FBBDEB444CE9}"/>
              </a:ext>
            </a:extLst>
          </p:cNvPr>
          <p:cNvSpPr txBox="1"/>
          <p:nvPr/>
        </p:nvSpPr>
        <p:spPr>
          <a:xfrm>
            <a:off x="381000" y="1274230"/>
            <a:ext cx="49807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pc="-1" dirty="0"/>
              <a:t>de Bruijn </a:t>
            </a:r>
            <a:r>
              <a:rPr lang="en-US" spc="-1" dirty="0"/>
              <a:t>graphs relies on exact k-</a:t>
            </a:r>
            <a:r>
              <a:rPr lang="en-US" spc="-1" dirty="0" err="1"/>
              <a:t>mer</a:t>
            </a:r>
            <a:r>
              <a:rPr lang="en-US" spc="-1" dirty="0"/>
              <a:t> matches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" dirty="0"/>
              <a:t>But long reads have too many errors!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pc="-1" dirty="0"/>
          </a:p>
          <a:p>
            <a:r>
              <a:rPr lang="en-US" spc="-1" dirty="0">
                <a:highlight>
                  <a:srgbClr val="FFFF00"/>
                </a:highlight>
              </a:rPr>
              <a:t>Solution</a:t>
            </a:r>
            <a:r>
              <a:rPr lang="en-US" spc="-1" dirty="0"/>
              <a:t>: Repeat graphs works with approx. matches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" dirty="0"/>
              <a:t>Tolerates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pc="-1" dirty="0"/>
          </a:p>
          <a:p>
            <a:r>
              <a:rPr lang="en-US" b="1" spc="-1" dirty="0"/>
              <a:t>The </a:t>
            </a:r>
            <a:r>
              <a:rPr lang="en-US" b="1" spc="-1" dirty="0" err="1"/>
              <a:t>Flye</a:t>
            </a:r>
            <a:r>
              <a:rPr lang="en-US" b="1" spc="-1" dirty="0"/>
              <a:t> pipeline use repeat graphs:</a:t>
            </a:r>
            <a:r>
              <a:rPr lang="en-US" spc="-1" dirty="0"/>
              <a:t> </a:t>
            </a:r>
          </a:p>
          <a:p>
            <a:endParaRPr lang="en-US" spc="-1" dirty="0"/>
          </a:p>
          <a:p>
            <a:pPr marL="342900" indent="-342900">
              <a:buFont typeface="+mj-lt"/>
              <a:buAutoNum type="arabicPeriod"/>
            </a:pPr>
            <a:r>
              <a:rPr lang="en-US" spc="-1" dirty="0"/>
              <a:t>Makes a repeat graph</a:t>
            </a:r>
          </a:p>
          <a:p>
            <a:pPr marL="342900" indent="-342900">
              <a:buFont typeface="+mj-lt"/>
              <a:buAutoNum type="arabicPeriod"/>
            </a:pPr>
            <a:r>
              <a:rPr lang="en-US" spc="-1" dirty="0"/>
              <a:t>Aligns the reads to the graph</a:t>
            </a:r>
          </a:p>
          <a:p>
            <a:pPr marL="342900" indent="-342900">
              <a:buFont typeface="+mj-lt"/>
              <a:buAutoNum type="arabicPeriod"/>
            </a:pPr>
            <a:r>
              <a:rPr lang="en-US" spc="-1" dirty="0"/>
              <a:t>Resolves the repeats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pc="-1" dirty="0"/>
          </a:p>
          <a:p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1028" name="Picture 4" descr="Fig. 1">
            <a:extLst>
              <a:ext uri="{FF2B5EF4-FFF2-40B4-BE49-F238E27FC236}">
                <a16:creationId xmlns:a16="http://schemas.microsoft.com/office/drawing/2014/main" id="{7EBDAD73-D41E-496F-850C-CD9B5B7EA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204" y="1295400"/>
            <a:ext cx="6374402" cy="394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382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4CC6F4-F230-77B1-3309-E44482754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Graph-based Assembly:</a:t>
            </a:r>
          </a:p>
          <a:p>
            <a:pPr>
              <a:buFont typeface="+mj-lt"/>
              <a:buAutoNum type="arabicPeriod"/>
            </a:pPr>
            <a:r>
              <a:rPr lang="en-US" dirty="0"/>
              <a:t>Efficient Handling of Long Reads</a:t>
            </a:r>
          </a:p>
          <a:p>
            <a:pPr>
              <a:buFont typeface="+mj-lt"/>
              <a:buAutoNum type="arabicPeriod"/>
            </a:pPr>
            <a:r>
              <a:rPr lang="en-US" dirty="0"/>
              <a:t>Iterative Assembly Process</a:t>
            </a:r>
          </a:p>
          <a:p>
            <a:pPr>
              <a:buFont typeface="+mj-lt"/>
              <a:buAutoNum type="arabicPeriod"/>
            </a:pPr>
            <a:r>
              <a:rPr lang="en-US" dirty="0"/>
              <a:t>High-Performance Algorithm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 err="1"/>
              <a:t>Flye</a:t>
            </a:r>
            <a:r>
              <a:rPr lang="en-US" dirty="0"/>
              <a:t> uses a </a:t>
            </a:r>
            <a:r>
              <a:rPr lang="en-US" b="1" dirty="0"/>
              <a:t>minimizer-based indexing</a:t>
            </a:r>
            <a:r>
              <a:rPr lang="en-US" dirty="0"/>
              <a:t> to efficiently identify overlaps between long reads, reducing computational load and memory usage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1F9B5-B919-1F1B-835D-03ABBEA1ED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B84DD-704F-31E5-6F4E-78F19535FB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24</a:t>
            </a:fld>
            <a:endParaRPr lang="nb-NO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0DBEE9-632F-C006-EC66-7578E72EE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</p:txBody>
      </p:sp>
    </p:spTree>
    <p:extLst>
      <p:ext uri="{BB962C8B-B14F-4D97-AF65-F5344CB8AC3E}">
        <p14:creationId xmlns:p14="http://schemas.microsoft.com/office/powerpoint/2010/main" val="3970195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C448B8-17AB-0E9B-698A-7D88F0462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95400"/>
            <a:ext cx="10801350" cy="4140000"/>
          </a:xfrm>
        </p:spPr>
        <p:txBody>
          <a:bodyPr/>
          <a:lstStyle/>
          <a:p>
            <a:r>
              <a:rPr lang="en-US" dirty="0"/>
              <a:t>1. Splitting Sequences into </a:t>
            </a:r>
            <a:r>
              <a:rPr lang="en-US" dirty="0" err="1"/>
              <a:t>k-mers:For</a:t>
            </a:r>
            <a:r>
              <a:rPr lang="en-US" dirty="0"/>
              <a:t> example, </a:t>
            </a:r>
          </a:p>
          <a:p>
            <a:pPr lvl="1"/>
            <a:r>
              <a:rPr lang="en-US" dirty="0"/>
              <a:t>from the sequence ATGCGA, with 𝑘=3</a:t>
            </a:r>
          </a:p>
          <a:p>
            <a:pPr lvl="2"/>
            <a:r>
              <a:rPr lang="en-US" dirty="0"/>
              <a:t>the k-</a:t>
            </a:r>
            <a:r>
              <a:rPr lang="en-US" dirty="0" err="1"/>
              <a:t>mers</a:t>
            </a:r>
            <a:r>
              <a:rPr lang="en-US" dirty="0"/>
              <a:t> are: </a:t>
            </a:r>
            <a:r>
              <a:rPr lang="en-US" dirty="0">
                <a:solidFill>
                  <a:srgbClr val="0070C0"/>
                </a:solidFill>
              </a:rPr>
              <a:t>ATG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TGC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GCG</a:t>
            </a:r>
            <a:r>
              <a:rPr lang="en-US" dirty="0"/>
              <a:t>, and </a:t>
            </a:r>
            <a:r>
              <a:rPr lang="en-US" dirty="0">
                <a:solidFill>
                  <a:srgbClr val="FFC000"/>
                </a:solidFill>
              </a:rPr>
              <a:t>CGA</a:t>
            </a:r>
            <a:r>
              <a:rPr lang="en-US" dirty="0"/>
              <a:t>.</a:t>
            </a:r>
          </a:p>
          <a:p>
            <a:r>
              <a:rPr lang="en-US" dirty="0"/>
              <a:t>2. Sliding Window to Find Minimizers:</a:t>
            </a:r>
          </a:p>
          <a:p>
            <a:pPr lvl="1"/>
            <a:r>
              <a:rPr lang="en-US" dirty="0"/>
              <a:t>For each k-</a:t>
            </a:r>
            <a:r>
              <a:rPr lang="en-US" dirty="0" err="1"/>
              <a:t>mer</a:t>
            </a:r>
            <a:r>
              <a:rPr lang="en-US" dirty="0"/>
              <a:t>, a smaller window of size 𝑤 is defined, containing overlapping subsets of k-</a:t>
            </a:r>
            <a:r>
              <a:rPr lang="en-US" dirty="0" err="1"/>
              <a:t>mers.Within</a:t>
            </a:r>
            <a:r>
              <a:rPr lang="en-US" dirty="0"/>
              <a:t> this window, the lexicographically smallest k-</a:t>
            </a:r>
            <a:r>
              <a:rPr lang="en-US" dirty="0" err="1"/>
              <a:t>mer</a:t>
            </a:r>
            <a:r>
              <a:rPr lang="en-US" dirty="0"/>
              <a:t> (or based on a numerical hash function) is chosen as the minimizer.</a:t>
            </a:r>
          </a:p>
          <a:p>
            <a:r>
              <a:rPr lang="en-US" dirty="0"/>
              <a:t>Lexicographical order is like dictionary order: A &lt; C &lt; G &lt; 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686B8-A2AA-81F7-9F54-097BBD43AA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9241C-9FEA-D4F2-8E05-6179C02315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25</a:t>
            </a:fld>
            <a:endParaRPr lang="nb-NO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EB732D-F09E-7D1F-38C2-2B57A1D07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9588000" cy="533642"/>
          </a:xfrm>
        </p:spPr>
        <p:txBody>
          <a:bodyPr/>
          <a:lstStyle/>
          <a:p>
            <a:r>
              <a:rPr lang="en-US" b="1" dirty="0"/>
              <a:t>minimizer-based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070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03555E-25E7-9156-7EE2-59B826B3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685800"/>
            <a:ext cx="10801350" cy="4140000"/>
          </a:xfrm>
        </p:spPr>
        <p:txBody>
          <a:bodyPr/>
          <a:lstStyle/>
          <a:p>
            <a:r>
              <a:rPr lang="en-US" dirty="0"/>
              <a:t>Sequence:</a:t>
            </a:r>
          </a:p>
          <a:p>
            <a:r>
              <a:rPr lang="en-US" dirty="0"/>
              <a:t> ATGCGT</a:t>
            </a:r>
          </a:p>
          <a:p>
            <a:r>
              <a:rPr lang="en-US" dirty="0"/>
              <a:t>k-</a:t>
            </a:r>
            <a:r>
              <a:rPr lang="en-US" dirty="0" err="1"/>
              <a:t>mer</a:t>
            </a:r>
            <a:r>
              <a:rPr lang="en-US" dirty="0"/>
              <a:t> size k=3, </a:t>
            </a:r>
          </a:p>
          <a:p>
            <a:r>
              <a:rPr lang="en-US" dirty="0"/>
              <a:t>window size W=4k-mers in window: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ATG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TGC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GCG</a:t>
            </a:r>
            <a:r>
              <a:rPr lang="en-US" dirty="0"/>
              <a:t>, and </a:t>
            </a:r>
            <a:r>
              <a:rPr lang="en-US" dirty="0">
                <a:solidFill>
                  <a:srgbClr val="FFC000"/>
                </a:solidFill>
              </a:rPr>
              <a:t>CGA </a:t>
            </a:r>
          </a:p>
          <a:p>
            <a:r>
              <a:rPr lang="en-US" dirty="0"/>
              <a:t>Minimizer for the window: </a:t>
            </a:r>
            <a:r>
              <a:rPr lang="en-US" dirty="0">
                <a:solidFill>
                  <a:srgbClr val="0070C0"/>
                </a:solidFill>
              </a:rPr>
              <a:t>ATG</a:t>
            </a:r>
            <a:r>
              <a:rPr lang="en-US" dirty="0"/>
              <a:t> (smallest k-</a:t>
            </a:r>
            <a:r>
              <a:rPr lang="en-US" dirty="0" err="1"/>
              <a:t>mer</a:t>
            </a:r>
            <a:r>
              <a:rPr lang="en-US" dirty="0"/>
              <a:t> in lexicographical order).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D62CB5-F145-C59D-C331-4713BA4F4F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Norwegian University of Life Sciences</a:t>
            </a:r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17C6C-B8F0-E2A7-DDC1-C3F5696977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ED7E7-E538-48B7-BF27-18C497C3E180}" type="slidenum">
              <a:rPr lang="nb-NO" smtClean="0"/>
              <a:pPr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2799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0"/>
          <p:cNvSpPr/>
          <p:nvPr/>
        </p:nvSpPr>
        <p:spPr>
          <a:xfrm>
            <a:off x="695160" y="405000"/>
            <a:ext cx="9584280" cy="52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Sequencing machines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60"/>
          <p:cNvSpPr/>
          <p:nvPr/>
        </p:nvSpPr>
        <p:spPr>
          <a:xfrm>
            <a:off x="7381080" y="6264000"/>
            <a:ext cx="4111200" cy="20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Norwegian University of Life Sciences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60"/>
          <p:cNvSpPr/>
          <p:nvPr/>
        </p:nvSpPr>
        <p:spPr>
          <a:xfrm>
            <a:off x="695160" y="6264000"/>
            <a:ext cx="2739600" cy="19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3000" y="1189800"/>
            <a:ext cx="1488240" cy="264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94480" y="1075680"/>
            <a:ext cx="1488240" cy="42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50240" y="969120"/>
            <a:ext cx="1134000" cy="67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18800" y="969480"/>
            <a:ext cx="1301040" cy="642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5" name="Google Shape;315;p60"/>
          <p:cNvGraphicFramePr/>
          <p:nvPr/>
        </p:nvGraphicFramePr>
        <p:xfrm>
          <a:off x="2011680" y="938160"/>
          <a:ext cx="7811275" cy="51353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9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Read length, bp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100-300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200-400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1000-70000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5000-900000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Error rate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0.1-1%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1-2%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10-20%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10-20%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Error type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Mismatches only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Indels &amp; Mismatches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Indels &amp; Mismatches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Indels &amp; Mismatches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Comments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Quality drops towards end of the read. Sequence specific biases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Problems with homopolymers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Random errors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Problems with homopolymers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4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 per 1 Mbp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0.05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0.5 - 20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2+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0.1-0.5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Sequencer cost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100-500 К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80К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700 К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К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/>
          <p:nvPr/>
        </p:nvSpPr>
        <p:spPr>
          <a:xfrm>
            <a:off x="695160" y="405000"/>
            <a:ext cx="9584280" cy="52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DNA sequencing files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64"/>
          <p:cNvSpPr/>
          <p:nvPr/>
        </p:nvSpPr>
        <p:spPr>
          <a:xfrm>
            <a:off x="7381080" y="6264000"/>
            <a:ext cx="4111200" cy="20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Norwegian University of Life Sciences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4"/>
          <p:cNvSpPr/>
          <p:nvPr/>
        </p:nvSpPr>
        <p:spPr>
          <a:xfrm>
            <a:off x="695160" y="6264000"/>
            <a:ext cx="2739600" cy="19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2756160"/>
            <a:ext cx="8137080" cy="211212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4"/>
          <p:cNvSpPr/>
          <p:nvPr/>
        </p:nvSpPr>
        <p:spPr>
          <a:xfrm>
            <a:off x="640080" y="1302480"/>
            <a:ext cx="6946200" cy="84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FASTA: 2 lines per read (header + seq)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&gt;ID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AGTCCGGTTGCGTAGTTTTCCGTAGTAAATTTCT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FASTQ: 4 lines per read  (header + seq + spacer + quality)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64"/>
          <p:cNvSpPr/>
          <p:nvPr/>
        </p:nvSpPr>
        <p:spPr>
          <a:xfrm>
            <a:off x="731520" y="5408640"/>
            <a:ext cx="10787760" cy="68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More about this: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38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P.J. Cock, et al. The Sanger FASTQ file format for sequences with quality scores, and the Solexa/Illumina FASTQ variants. Nucleic Acids Res. Vol. 38,6 (2010).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445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The </a:t>
            </a:r>
            <a:r>
              <a:rPr lang="en-US" sz="3200" dirty="0" err="1"/>
              <a:t>phred</a:t>
            </a:r>
            <a:r>
              <a:rPr lang="en-US" sz="3200" dirty="0"/>
              <a:t> quality score</a:t>
            </a:r>
          </a:p>
        </p:txBody>
      </p:sp>
      <p:pic>
        <p:nvPicPr>
          <p:cNvPr id="3078" name="Picture 6" descr="Image result for phred score formu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012031"/>
            <a:ext cx="6413148" cy="528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1576387"/>
            <a:ext cx="2514600" cy="790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39100" y="2524125"/>
            <a:ext cx="234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or 1/3200 incorrect 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26998" b="43050"/>
          <a:stretch/>
        </p:blipFill>
        <p:spPr>
          <a:xfrm>
            <a:off x="4852987" y="5153025"/>
            <a:ext cx="7339013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41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ascii 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" y="431117"/>
            <a:ext cx="8813362" cy="613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12" t="35584" r="89293" b="43050"/>
          <a:stretch/>
        </p:blipFill>
        <p:spPr>
          <a:xfrm>
            <a:off x="10487026" y="1047749"/>
            <a:ext cx="638174" cy="101917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0591800" y="2066924"/>
            <a:ext cx="9525" cy="20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0706099" y="2066923"/>
            <a:ext cx="9525" cy="20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0858495" y="2066922"/>
            <a:ext cx="9525" cy="20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0972794" y="2066922"/>
            <a:ext cx="9525" cy="20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1100238" y="2066921"/>
            <a:ext cx="9525" cy="20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549579" y="2276471"/>
            <a:ext cx="800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66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71375" y="2264798"/>
            <a:ext cx="800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67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71325" y="2634130"/>
            <a:ext cx="1148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-33  -33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___ ___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33     34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330614" y="1621743"/>
            <a:ext cx="2085756" cy="477202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16369" y="1450293"/>
            <a:ext cx="4192137" cy="494347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75045" y="2297839"/>
            <a:ext cx="1186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ASCII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val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Q value</a:t>
            </a:r>
          </a:p>
        </p:txBody>
      </p:sp>
      <p:pic>
        <p:nvPicPr>
          <p:cNvPr id="18" name="Picture 6" descr="Image result for phred score formul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4" t="23930" r="18164" b="65795"/>
          <a:stretch/>
        </p:blipFill>
        <p:spPr bwMode="auto">
          <a:xfrm>
            <a:off x="8965087" y="3645460"/>
            <a:ext cx="3043878" cy="3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258300" y="4371975"/>
            <a:ext cx="1887226" cy="40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415233" y="426711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&gt; 10^(-33/10)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[1] 0.0005011872 = 1/5000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&gt; 10^(-34/10)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[1] 0.0003981072=1/39000</a:t>
            </a:r>
          </a:p>
        </p:txBody>
      </p:sp>
    </p:spTree>
    <p:extLst>
      <p:ext uri="{BB962C8B-B14F-4D97-AF65-F5344CB8AC3E}">
        <p14:creationId xmlns:p14="http://schemas.microsoft.com/office/powerpoint/2010/main" val="568537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445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The </a:t>
            </a:r>
            <a:r>
              <a:rPr lang="en-US" sz="3200" dirty="0" err="1"/>
              <a:t>phred</a:t>
            </a:r>
            <a:r>
              <a:rPr lang="en-US" sz="3200" dirty="0"/>
              <a:t> quality score</a:t>
            </a:r>
          </a:p>
        </p:txBody>
      </p:sp>
      <p:pic>
        <p:nvPicPr>
          <p:cNvPr id="3078" name="Picture 6" descr="Image result for phred score formu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012031"/>
            <a:ext cx="6413148" cy="528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1576387"/>
            <a:ext cx="2514600" cy="790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39100" y="2524125"/>
            <a:ext cx="234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or 1/3200 incorrect 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26998" b="43050"/>
          <a:stretch/>
        </p:blipFill>
        <p:spPr>
          <a:xfrm>
            <a:off x="4852987" y="5153025"/>
            <a:ext cx="7339013" cy="1428750"/>
          </a:xfrm>
          <a:prstGeom prst="rect">
            <a:avLst/>
          </a:prstGeom>
        </p:spPr>
      </p:pic>
      <p:sp>
        <p:nvSpPr>
          <p:cNvPr id="10" name="Google Shape;369;p65">
            <a:extLst>
              <a:ext uri="{FF2B5EF4-FFF2-40B4-BE49-F238E27FC236}">
                <a16:creationId xmlns:a16="http://schemas.microsoft.com/office/drawing/2014/main" id="{214681A6-C98B-4533-87F0-93C26D15DB92}"/>
              </a:ext>
            </a:extLst>
          </p:cNvPr>
          <p:cNvSpPr/>
          <p:nvPr/>
        </p:nvSpPr>
        <p:spPr>
          <a:xfrm>
            <a:off x="350520" y="5543913"/>
            <a:ext cx="3436620" cy="8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More about this: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38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B. Ewing, et al. Base-Calling of Automated Sequencer Traces Using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Phred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 I. Accuracy Assessment. Genome Res. 8:175-85 (1998)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38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B. Ewing &amp; P. Green, Base-Calling of Automated Sequencer Traces Using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Phred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 II. Error Probabilities. Genome Res. 8:186-94 (1998)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4213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7"/>
          <p:cNvSpPr/>
          <p:nvPr/>
        </p:nvSpPr>
        <p:spPr>
          <a:xfrm>
            <a:off x="695160" y="405000"/>
            <a:ext cx="9584280" cy="52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Coverage of sequencing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67"/>
          <p:cNvSpPr/>
          <p:nvPr/>
        </p:nvSpPr>
        <p:spPr>
          <a:xfrm>
            <a:off x="7381080" y="6264000"/>
            <a:ext cx="4111200" cy="20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Norwegian University of Life Sciences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67"/>
          <p:cNvSpPr/>
          <p:nvPr/>
        </p:nvSpPr>
        <p:spPr>
          <a:xfrm>
            <a:off x="695160" y="6264000"/>
            <a:ext cx="2739600" cy="19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67"/>
          <p:cNvSpPr/>
          <p:nvPr/>
        </p:nvSpPr>
        <p:spPr>
          <a:xfrm>
            <a:off x="678960" y="1219680"/>
            <a:ext cx="5079600" cy="449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73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Definition: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198000" marR="0" lvl="0" indent="-195480" algn="l" defTabSz="914400" rtl="0" eaLnBrk="1" fontAlgn="auto" latinLnBrk="0" hangingPunct="1">
              <a:lnSpc>
                <a:spcPct val="127318"/>
              </a:lnSpc>
              <a:spcBef>
                <a:spcPts val="119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The average number of times any given nucleotide in the original genome has been sequenced 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27318"/>
              </a:lnSpc>
              <a:spcBef>
                <a:spcPts val="1199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 theory, for one genome: 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198000" marR="0" lvl="0" indent="-195480" algn="l" defTabSz="914400" rtl="0" eaLnBrk="1" fontAlgn="auto" latinLnBrk="0" hangingPunct="1">
              <a:lnSpc>
                <a:spcPct val="127318"/>
              </a:lnSpc>
              <a:spcBef>
                <a:spcPts val="119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Assumed uniformity of sequencing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198000" marR="0" lvl="0" indent="-195480" algn="l" defTabSz="914400" rtl="0" eaLnBrk="1" fontAlgn="auto" latinLnBrk="0" hangingPunct="1">
              <a:lnSpc>
                <a:spcPct val="127318"/>
              </a:lnSpc>
              <a:spcBef>
                <a:spcPts val="119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i.e. 30x coverage means the genome has been sequenced 30 times. 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27318"/>
              </a:lnSpc>
              <a:spcBef>
                <a:spcPts val="1199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27318"/>
              </a:lnSpc>
              <a:spcBef>
                <a:spcPts val="1199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0" name="Google Shape;390;p67"/>
          <p:cNvGrpSpPr/>
          <p:nvPr/>
        </p:nvGrpSpPr>
        <p:grpSpPr>
          <a:xfrm>
            <a:off x="5741280" y="1442160"/>
            <a:ext cx="6309360" cy="3144960"/>
            <a:chOff x="5741280" y="1442160"/>
            <a:chExt cx="6309360" cy="3144960"/>
          </a:xfrm>
        </p:grpSpPr>
        <p:grpSp>
          <p:nvGrpSpPr>
            <p:cNvPr id="391" name="Google Shape;391;p67"/>
            <p:cNvGrpSpPr/>
            <p:nvPr/>
          </p:nvGrpSpPr>
          <p:grpSpPr>
            <a:xfrm>
              <a:off x="5741280" y="1442160"/>
              <a:ext cx="6123240" cy="3144960"/>
              <a:chOff x="5741280" y="1442160"/>
              <a:chExt cx="6123240" cy="3144960"/>
            </a:xfrm>
          </p:grpSpPr>
          <p:sp>
            <p:nvSpPr>
              <p:cNvPr id="392" name="Google Shape;392;p67"/>
              <p:cNvSpPr/>
              <p:nvPr/>
            </p:nvSpPr>
            <p:spPr>
              <a:xfrm>
                <a:off x="5741280" y="3977640"/>
                <a:ext cx="6123240" cy="6094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91425" rIns="90000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1D6FB2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...AACCCGTACGTTTTGCAAACGACCGT...</a:t>
                </a: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67"/>
              <p:cNvSpPr/>
              <p:nvPr/>
            </p:nvSpPr>
            <p:spPr>
              <a:xfrm>
                <a:off x="5942160" y="3404160"/>
                <a:ext cx="2467080" cy="570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91425" rIns="90000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AACCCGTACGT</a:t>
                </a: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67"/>
              <p:cNvSpPr/>
              <p:nvPr/>
            </p:nvSpPr>
            <p:spPr>
              <a:xfrm>
                <a:off x="6594120" y="2933640"/>
                <a:ext cx="2574720" cy="466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91425" rIns="90000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CGTACGTTTTG</a:t>
                </a: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67"/>
              <p:cNvSpPr/>
              <p:nvPr/>
            </p:nvSpPr>
            <p:spPr>
              <a:xfrm>
                <a:off x="8605080" y="3404160"/>
                <a:ext cx="2575080" cy="466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91425" rIns="90000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AACGACCG</a:t>
                </a: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67"/>
              <p:cNvSpPr/>
              <p:nvPr/>
            </p:nvSpPr>
            <p:spPr>
              <a:xfrm>
                <a:off x="7382160" y="2463120"/>
                <a:ext cx="2781000" cy="466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91425" rIns="90000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GTTTTGCAAACG</a:t>
                </a: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67"/>
              <p:cNvSpPr/>
              <p:nvPr/>
            </p:nvSpPr>
            <p:spPr>
              <a:xfrm>
                <a:off x="6731640" y="2051640"/>
                <a:ext cx="2982240" cy="391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91425" rIns="90000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GTACGTTTTGCA</a:t>
                </a: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67"/>
              <p:cNvSpPr/>
              <p:nvPr/>
            </p:nvSpPr>
            <p:spPr>
              <a:xfrm>
                <a:off x="7493760" y="1442160"/>
                <a:ext cx="552240" cy="466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91425" rIns="90000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4x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67"/>
              <p:cNvSpPr/>
              <p:nvPr/>
            </p:nvSpPr>
            <p:spPr>
              <a:xfrm>
                <a:off x="8789040" y="1442160"/>
                <a:ext cx="552240" cy="466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91425" rIns="90000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2x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0" name="Google Shape;400;p67"/>
            <p:cNvSpPr/>
            <p:nvPr/>
          </p:nvSpPr>
          <p:spPr>
            <a:xfrm>
              <a:off x="7646040" y="1899360"/>
              <a:ext cx="149760" cy="2588400"/>
            </a:xfrm>
            <a:prstGeom prst="rect">
              <a:avLst/>
            </a:prstGeom>
            <a:solidFill>
              <a:srgbClr val="FF0000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67"/>
            <p:cNvSpPr/>
            <p:nvPr/>
          </p:nvSpPr>
          <p:spPr>
            <a:xfrm>
              <a:off x="8865360" y="1975320"/>
              <a:ext cx="149760" cy="2512080"/>
            </a:xfrm>
            <a:prstGeom prst="rect">
              <a:avLst/>
            </a:prstGeom>
            <a:solidFill>
              <a:srgbClr val="FF0000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67"/>
            <p:cNvSpPr/>
            <p:nvPr/>
          </p:nvSpPr>
          <p:spPr>
            <a:xfrm>
              <a:off x="11017800" y="2661120"/>
              <a:ext cx="1032840" cy="362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Reads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67"/>
            <p:cNvSpPr/>
            <p:nvPr/>
          </p:nvSpPr>
          <p:spPr>
            <a:xfrm>
              <a:off x="10698840" y="4032720"/>
              <a:ext cx="915120" cy="39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Contig</a:t>
              </a: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67"/>
            <p:cNvSpPr/>
            <p:nvPr/>
          </p:nvSpPr>
          <p:spPr>
            <a:xfrm>
              <a:off x="10389240" y="2051640"/>
              <a:ext cx="454680" cy="174996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rgbClr val="5263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05" name="Google Shape;405;p67"/>
          <p:cNvSpPr/>
          <p:nvPr/>
        </p:nvSpPr>
        <p:spPr>
          <a:xfrm>
            <a:off x="731520" y="5553000"/>
            <a:ext cx="1078776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More about this: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38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D. Sims, et al. Sequencing depth and coverage: key considerations in genomic analyses. Nat Rev Genet 15, 121–132 (2014).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8FE434-689C-40F6-9F57-EE799FBBD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11" y="111245"/>
            <a:ext cx="9588000" cy="533642"/>
          </a:xfrm>
        </p:spPr>
        <p:txBody>
          <a:bodyPr>
            <a:normAutofit/>
          </a:bodyPr>
          <a:lstStyle/>
          <a:p>
            <a:r>
              <a:rPr lang="en-US" dirty="0"/>
              <a:t>Sequencing a bacterial genome</a:t>
            </a:r>
            <a:endParaRPr lang="nb-NO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4CFE28-C688-49AB-8949-C7AC23C03CDD}"/>
              </a:ext>
            </a:extLst>
          </p:cNvPr>
          <p:cNvGrpSpPr/>
          <p:nvPr/>
        </p:nvGrpSpPr>
        <p:grpSpPr>
          <a:xfrm>
            <a:off x="609600" y="1371600"/>
            <a:ext cx="2819400" cy="3560806"/>
            <a:chOff x="8458200" y="1783111"/>
            <a:chExt cx="2819400" cy="356080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6839372-7C73-42D8-8CD6-47CB0FBE1848}"/>
                </a:ext>
              </a:extLst>
            </p:cNvPr>
            <p:cNvSpPr/>
            <p:nvPr/>
          </p:nvSpPr>
          <p:spPr>
            <a:xfrm>
              <a:off x="8458200" y="2689016"/>
              <a:ext cx="1371600" cy="1234346"/>
            </a:xfrm>
            <a:prstGeom prst="ellipse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nb-NO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CFDB592-98FB-4CF0-B1AD-21F314D2A445}"/>
                </a:ext>
              </a:extLst>
            </p:cNvPr>
            <p:cNvSpPr/>
            <p:nvPr/>
          </p:nvSpPr>
          <p:spPr>
            <a:xfrm>
              <a:off x="10058400" y="2689016"/>
              <a:ext cx="1219200" cy="1163375"/>
            </a:xfrm>
            <a:prstGeom prst="ellipse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nb-NO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51B6AFC-BD5C-43CF-BE92-B85BE855F87B}"/>
                </a:ext>
              </a:extLst>
            </p:cNvPr>
            <p:cNvSpPr/>
            <p:nvPr/>
          </p:nvSpPr>
          <p:spPr>
            <a:xfrm>
              <a:off x="9262188" y="4109571"/>
              <a:ext cx="1371600" cy="1234346"/>
            </a:xfrm>
            <a:prstGeom prst="ellipse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nb-NO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470769-F066-42A3-9EF4-AA0389B19C9E}"/>
                </a:ext>
              </a:extLst>
            </p:cNvPr>
            <p:cNvSpPr txBox="1"/>
            <p:nvPr/>
          </p:nvSpPr>
          <p:spPr>
            <a:xfrm>
              <a:off x="8458200" y="1783111"/>
              <a:ext cx="281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Fragmentation and sequence the fragments</a:t>
              </a:r>
              <a:endParaRPr kumimoji="0" lang="nb-NO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39E8EE-33BC-4778-9CBE-4A412BB071DB}"/>
              </a:ext>
            </a:extLst>
          </p:cNvPr>
          <p:cNvGrpSpPr/>
          <p:nvPr/>
        </p:nvGrpSpPr>
        <p:grpSpPr>
          <a:xfrm>
            <a:off x="838200" y="5455889"/>
            <a:ext cx="1946988" cy="398886"/>
            <a:chOff x="8686800" y="5867400"/>
            <a:chExt cx="1946988" cy="39888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18831D1-2DD0-42F7-99B4-5663BAB5337B}"/>
                </a:ext>
              </a:extLst>
            </p:cNvPr>
            <p:cNvCxnSpPr/>
            <p:nvPr/>
          </p:nvCxnSpPr>
          <p:spPr>
            <a:xfrm>
              <a:off x="8915400" y="5867400"/>
              <a:ext cx="3467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2680E4-9171-4558-90E6-0DD67C1D1B01}"/>
                </a:ext>
              </a:extLst>
            </p:cNvPr>
            <p:cNvCxnSpPr>
              <a:cxnSpLocks/>
            </p:cNvCxnSpPr>
            <p:nvPr/>
          </p:nvCxnSpPr>
          <p:spPr>
            <a:xfrm>
              <a:off x="9509838" y="5867400"/>
              <a:ext cx="99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5CD07F-F687-4B62-9BC3-578C74793F0C}"/>
                </a:ext>
              </a:extLst>
            </p:cNvPr>
            <p:cNvSpPr txBox="1"/>
            <p:nvPr/>
          </p:nvSpPr>
          <p:spPr>
            <a:xfrm>
              <a:off x="8686800" y="5896954"/>
              <a:ext cx="1946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100 bp    500 bp</a:t>
              </a:r>
              <a:endParaRPr kumimoji="0" lang="nb-NO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87CF683-A893-4560-BF64-A108C90E3E37}"/>
              </a:ext>
            </a:extLst>
          </p:cNvPr>
          <p:cNvSpPr txBox="1"/>
          <p:nvPr/>
        </p:nvSpPr>
        <p:spPr>
          <a:xfrm>
            <a:off x="5965575" y="437407"/>
            <a:ext cx="3276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How many fragments?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How much coverage do we need???</a:t>
            </a:r>
            <a:endParaRPr kumimoji="0" lang="nb-NO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9334E9-28C6-476B-8D1E-640DCF1BDC6B}"/>
              </a:ext>
            </a:extLst>
          </p:cNvPr>
          <p:cNvCxnSpPr>
            <a:cxnSpLocks/>
          </p:cNvCxnSpPr>
          <p:nvPr/>
        </p:nvCxnSpPr>
        <p:spPr>
          <a:xfrm>
            <a:off x="5657850" y="2240321"/>
            <a:ext cx="37338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FD9688F-25C8-40B3-B02D-007BAEAB94DB}"/>
              </a:ext>
            </a:extLst>
          </p:cNvPr>
          <p:cNvGrpSpPr/>
          <p:nvPr/>
        </p:nvGrpSpPr>
        <p:grpSpPr>
          <a:xfrm>
            <a:off x="5657850" y="1402121"/>
            <a:ext cx="3539412" cy="715556"/>
            <a:chOff x="5715000" y="2253259"/>
            <a:chExt cx="3539412" cy="71555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0AB440B-E6A2-4AF0-8C70-6C7A7D992B22}"/>
                </a:ext>
              </a:extLst>
            </p:cNvPr>
            <p:cNvGrpSpPr/>
            <p:nvPr/>
          </p:nvGrpSpPr>
          <p:grpSpPr>
            <a:xfrm>
              <a:off x="5715000" y="2253259"/>
              <a:ext cx="1114425" cy="650060"/>
              <a:chOff x="4724400" y="3048000"/>
              <a:chExt cx="1114425" cy="65006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12F0B0B-64C2-4009-A26F-86397EFF2285}"/>
                  </a:ext>
                </a:extLst>
              </p:cNvPr>
              <p:cNvCxnSpPr/>
              <p:nvPr/>
            </p:nvCxnSpPr>
            <p:spPr>
              <a:xfrm>
                <a:off x="4724400" y="3698060"/>
                <a:ext cx="4572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CFBCBDC-2CE5-42CB-AE13-46D50838FA8F}"/>
                  </a:ext>
                </a:extLst>
              </p:cNvPr>
              <p:cNvCxnSpPr/>
              <p:nvPr/>
            </p:nvCxnSpPr>
            <p:spPr>
              <a:xfrm>
                <a:off x="4924425" y="3514211"/>
                <a:ext cx="4572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62BA75C-48FC-40D4-B2B2-65708BE9D31E}"/>
                  </a:ext>
                </a:extLst>
              </p:cNvPr>
              <p:cNvCxnSpPr/>
              <p:nvPr/>
            </p:nvCxnSpPr>
            <p:spPr>
              <a:xfrm>
                <a:off x="4752975" y="3352800"/>
                <a:ext cx="4572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219CFC9-446F-4EE6-9D09-2FEBF5AC09A9}"/>
                  </a:ext>
                </a:extLst>
              </p:cNvPr>
              <p:cNvCxnSpPr/>
              <p:nvPr/>
            </p:nvCxnSpPr>
            <p:spPr>
              <a:xfrm>
                <a:off x="5381625" y="3640910"/>
                <a:ext cx="4572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F2D7C7A-364F-4601-9A5F-28A7E6A6CC17}"/>
                  </a:ext>
                </a:extLst>
              </p:cNvPr>
              <p:cNvCxnSpPr/>
              <p:nvPr/>
            </p:nvCxnSpPr>
            <p:spPr>
              <a:xfrm>
                <a:off x="4876800" y="3200400"/>
                <a:ext cx="4572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F3419A1-C042-440F-B344-CB8E0125B840}"/>
                  </a:ext>
                </a:extLst>
              </p:cNvPr>
              <p:cNvCxnSpPr/>
              <p:nvPr/>
            </p:nvCxnSpPr>
            <p:spPr>
              <a:xfrm>
                <a:off x="5098800" y="3048000"/>
                <a:ext cx="4572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B7E4A0C-FEE2-4C88-A7FD-333E42FD7874}"/>
                </a:ext>
              </a:extLst>
            </p:cNvPr>
            <p:cNvGrpSpPr/>
            <p:nvPr/>
          </p:nvGrpSpPr>
          <p:grpSpPr>
            <a:xfrm>
              <a:off x="6829425" y="2318755"/>
              <a:ext cx="1114425" cy="650060"/>
              <a:chOff x="4724400" y="3048000"/>
              <a:chExt cx="1114425" cy="65006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B94F991-AFF1-4E9D-A1AA-6AE0D540879A}"/>
                  </a:ext>
                </a:extLst>
              </p:cNvPr>
              <p:cNvCxnSpPr/>
              <p:nvPr/>
            </p:nvCxnSpPr>
            <p:spPr>
              <a:xfrm>
                <a:off x="4724400" y="3698060"/>
                <a:ext cx="4572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9B54730-2EAC-4181-B51A-2119DB04BB29}"/>
                  </a:ext>
                </a:extLst>
              </p:cNvPr>
              <p:cNvCxnSpPr/>
              <p:nvPr/>
            </p:nvCxnSpPr>
            <p:spPr>
              <a:xfrm>
                <a:off x="4924425" y="3514211"/>
                <a:ext cx="4572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04260BC-A669-488C-ADD2-B0A99C80903D}"/>
                  </a:ext>
                </a:extLst>
              </p:cNvPr>
              <p:cNvCxnSpPr/>
              <p:nvPr/>
            </p:nvCxnSpPr>
            <p:spPr>
              <a:xfrm>
                <a:off x="4752975" y="3352800"/>
                <a:ext cx="4572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C8DDDA7-3A36-4D6A-9892-257E931BD0B4}"/>
                  </a:ext>
                </a:extLst>
              </p:cNvPr>
              <p:cNvCxnSpPr/>
              <p:nvPr/>
            </p:nvCxnSpPr>
            <p:spPr>
              <a:xfrm>
                <a:off x="5381625" y="3640910"/>
                <a:ext cx="4572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1694CD3-9CC6-4693-9000-894BE17206DA}"/>
                  </a:ext>
                </a:extLst>
              </p:cNvPr>
              <p:cNvCxnSpPr/>
              <p:nvPr/>
            </p:nvCxnSpPr>
            <p:spPr>
              <a:xfrm>
                <a:off x="4876800" y="3200400"/>
                <a:ext cx="4572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7F55172-4D19-4671-8EF7-9F5C4BAA08E3}"/>
                  </a:ext>
                </a:extLst>
              </p:cNvPr>
              <p:cNvCxnSpPr/>
              <p:nvPr/>
            </p:nvCxnSpPr>
            <p:spPr>
              <a:xfrm>
                <a:off x="5098800" y="3048000"/>
                <a:ext cx="4572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29724D7-A023-4CD5-B31B-F14927926470}"/>
                </a:ext>
              </a:extLst>
            </p:cNvPr>
            <p:cNvGrpSpPr/>
            <p:nvPr/>
          </p:nvGrpSpPr>
          <p:grpSpPr>
            <a:xfrm>
              <a:off x="8139987" y="2318755"/>
              <a:ext cx="1114425" cy="650060"/>
              <a:chOff x="4724400" y="3048000"/>
              <a:chExt cx="1114425" cy="65006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AC79ABC-99FB-4730-A063-DA37522920BD}"/>
                  </a:ext>
                </a:extLst>
              </p:cNvPr>
              <p:cNvCxnSpPr/>
              <p:nvPr/>
            </p:nvCxnSpPr>
            <p:spPr>
              <a:xfrm>
                <a:off x="4724400" y="3698060"/>
                <a:ext cx="4572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91F0981-0063-41D7-8DE2-004791F8B44D}"/>
                  </a:ext>
                </a:extLst>
              </p:cNvPr>
              <p:cNvCxnSpPr/>
              <p:nvPr/>
            </p:nvCxnSpPr>
            <p:spPr>
              <a:xfrm>
                <a:off x="4924425" y="3514211"/>
                <a:ext cx="4572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3257559-B826-4ADD-8EBE-2575BBD791A6}"/>
                  </a:ext>
                </a:extLst>
              </p:cNvPr>
              <p:cNvCxnSpPr/>
              <p:nvPr/>
            </p:nvCxnSpPr>
            <p:spPr>
              <a:xfrm>
                <a:off x="4752975" y="3352800"/>
                <a:ext cx="4572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A992B34-F8EA-4DD1-82C7-D0076DB31908}"/>
                  </a:ext>
                </a:extLst>
              </p:cNvPr>
              <p:cNvCxnSpPr/>
              <p:nvPr/>
            </p:nvCxnSpPr>
            <p:spPr>
              <a:xfrm>
                <a:off x="5381625" y="3640910"/>
                <a:ext cx="4572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C669C36-3627-41C2-867F-51365BA6C9CE}"/>
                  </a:ext>
                </a:extLst>
              </p:cNvPr>
              <p:cNvCxnSpPr/>
              <p:nvPr/>
            </p:nvCxnSpPr>
            <p:spPr>
              <a:xfrm>
                <a:off x="4876800" y="3200400"/>
                <a:ext cx="4572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3F207F2-9827-4AED-99E6-173A288F9220}"/>
                  </a:ext>
                </a:extLst>
              </p:cNvPr>
              <p:cNvCxnSpPr/>
              <p:nvPr/>
            </p:nvCxnSpPr>
            <p:spPr>
              <a:xfrm>
                <a:off x="5098800" y="3048000"/>
                <a:ext cx="4572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8E65C4EF-36C1-495B-9D18-02BF77390AAE}"/>
              </a:ext>
            </a:extLst>
          </p:cNvPr>
          <p:cNvSpPr/>
          <p:nvPr/>
        </p:nvSpPr>
        <p:spPr>
          <a:xfrm>
            <a:off x="4210050" y="2950083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“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probability that a base is not sequenced is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</a:t>
            </a:r>
            <a:r>
              <a:rPr kumimoji="0" lang="en-US" sz="16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= e</a:t>
            </a:r>
            <a:r>
              <a:rPr kumimoji="0" lang="en-US" sz="1600" b="1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-m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”</a:t>
            </a:r>
            <a:endParaRPr kumimoji="0" lang="nb-NO" sz="1600" b="0" i="0" u="none" strike="noStrike" kern="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CA05DF-D9F4-4C93-9EB6-394797020783}"/>
              </a:ext>
            </a:extLst>
          </p:cNvPr>
          <p:cNvSpPr txBox="1"/>
          <p:nvPr/>
        </p:nvSpPr>
        <p:spPr>
          <a:xfrm>
            <a:off x="4610974" y="3476751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m=1 equal 1 x Coverage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</a:t>
            </a:r>
            <a:r>
              <a:rPr kumimoji="0" lang="en-U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= e</a:t>
            </a:r>
            <a:r>
              <a:rPr kumimoji="0" lang="en-US" sz="16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-1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=0.37 or 37 % of genome not sequenced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endParaRPr kumimoji="0" lang="nb-NO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275AB6-AF80-4166-A337-AC2B167A83E2}"/>
              </a:ext>
            </a:extLst>
          </p:cNvPr>
          <p:cNvSpPr txBox="1"/>
          <p:nvPr/>
        </p:nvSpPr>
        <p:spPr>
          <a:xfrm>
            <a:off x="4496674" y="4379836"/>
            <a:ext cx="5886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What does happen with 5x Coverage?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</a:t>
            </a:r>
            <a:r>
              <a:rPr kumimoji="0" lang="en-U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= e</a:t>
            </a:r>
            <a:r>
              <a:rPr kumimoji="0" lang="en-US" sz="16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-5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=0.0067 or 0.67 % of genome not sequenced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DA2C88-14D3-45FD-ADE2-FA6C0B62FD5C}"/>
              </a:ext>
            </a:extLst>
          </p:cNvPr>
          <p:cNvSpPr txBox="1"/>
          <p:nvPr/>
        </p:nvSpPr>
        <p:spPr>
          <a:xfrm>
            <a:off x="5686425" y="2526738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Poisson distribution!!!!</a:t>
            </a:r>
            <a:endParaRPr kumimoji="0" lang="nb-NO" sz="1400" b="1" i="0" u="none" strike="noStrike" kern="0" cap="none" spc="0" normalizeH="0" baseline="0" noProof="0" dirty="0">
              <a:ln>
                <a:noFill/>
              </a:ln>
              <a:solidFill>
                <a:srgbClr val="009D7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B7C3A62-87E9-41FB-981E-3E061294C733}"/>
              </a:ext>
            </a:extLst>
          </p:cNvPr>
          <p:cNvSpPr/>
          <p:nvPr/>
        </p:nvSpPr>
        <p:spPr>
          <a:xfrm>
            <a:off x="4186237" y="5054841"/>
            <a:ext cx="69437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And if we have 10x ???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= e</a:t>
            </a:r>
            <a:r>
              <a:rPr kumimoji="0" lang="en-US" sz="1800" b="0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-10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=4.539993e-05 or 0.000045 % of genome not sequenced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~99.995 % of the genome complete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99BB095-5BF9-4802-8218-51F3DEE4AC33}"/>
              </a:ext>
            </a:extLst>
          </p:cNvPr>
          <p:cNvSpPr/>
          <p:nvPr/>
        </p:nvSpPr>
        <p:spPr>
          <a:xfrm>
            <a:off x="9875811" y="6540320"/>
            <a:ext cx="22876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b-NO" sz="1200" b="0" i="0" u="none" strike="noStrike" kern="0" cap="none" spc="0" normalizeH="0" baseline="0" noProof="0" dirty="0">
                <a:ln>
                  <a:noFill/>
                </a:ln>
                <a:solidFill>
                  <a:srgbClr val="009D7F"/>
                </a:solidFill>
                <a:effectLst/>
                <a:uLnTx/>
                <a:uFillTx/>
                <a:latin typeface="Roboto"/>
                <a:cs typeface="Arial"/>
                <a:sym typeface="Arial"/>
              </a:rPr>
              <a:t>DOI: 10.1126/science.7542800</a:t>
            </a:r>
            <a:endParaRPr kumimoji="0" lang="nb-NO" sz="1200" b="0" i="0" u="none" strike="noStrike" kern="0" cap="none" spc="0" normalizeH="0" baseline="0" noProof="0" dirty="0">
              <a:ln>
                <a:noFill/>
              </a:ln>
              <a:solidFill>
                <a:srgbClr val="009D7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754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8" grpId="0"/>
      <p:bldP spid="49" grpId="0"/>
    </p:bldLst>
  </p:timing>
</p:sld>
</file>

<file path=ppt/theme/theme1.xml><?xml version="1.0" encoding="utf-8"?>
<a:theme xmlns:a="http://schemas.openxmlformats.org/drawingml/2006/main" name="NMBU 16:9 with footer">
  <a:themeElements>
    <a:clrScheme name="NMBU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7F"/>
      </a:accent1>
      <a:accent2>
        <a:srgbClr val="FEC843"/>
      </a:accent2>
      <a:accent3>
        <a:srgbClr val="556680"/>
      </a:accent3>
      <a:accent4>
        <a:srgbClr val="00A1CD"/>
      </a:accent4>
      <a:accent5>
        <a:srgbClr val="000000"/>
      </a:accent5>
      <a:accent6>
        <a:srgbClr val="C8ACB7"/>
      </a:accent6>
      <a:hlink>
        <a:srgbClr val="009D7F"/>
      </a:hlink>
      <a:folHlink>
        <a:srgbClr val="77645A"/>
      </a:folHlink>
    </a:clrScheme>
    <a:fontScheme name="Office klassis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mbu_engelsk_16-9.pptx  -  Read-Only" id="{5882895F-79A0-422F-8710-DB7F8109C0D2}" vid="{6D9C3793-9CE6-465C-B590-8789117B47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nmbu_engelsk_16-9</Template>
  <TotalTime>31</TotalTime>
  <Words>1367</Words>
  <Application>Microsoft Office PowerPoint</Application>
  <PresentationFormat>Widescreen</PresentationFormat>
  <Paragraphs>284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Noto Sans Symbols</vt:lpstr>
      <vt:lpstr>Roboto</vt:lpstr>
      <vt:lpstr>NMBU 16:9 with footer</vt:lpstr>
      <vt:lpstr>Office Theme</vt:lpstr>
      <vt:lpstr>PowerPoint Presentation</vt:lpstr>
      <vt:lpstr>PowerPoint Presentation</vt:lpstr>
      <vt:lpstr>PowerPoint Presentation</vt:lpstr>
      <vt:lpstr>PowerPoint Presentation</vt:lpstr>
      <vt:lpstr>The phred quality score</vt:lpstr>
      <vt:lpstr>PowerPoint Presentation</vt:lpstr>
      <vt:lpstr>The phred quality score</vt:lpstr>
      <vt:lpstr>PowerPoint Presentation</vt:lpstr>
      <vt:lpstr>Sequencing a bacterial genome</vt:lpstr>
      <vt:lpstr>Sequencing a bacterial genome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 Bruijn graphs – simplified</vt:lpstr>
      <vt:lpstr>De Bruijn graphs – simplified</vt:lpstr>
      <vt:lpstr>De Bruijn graphs – simplified</vt:lpstr>
      <vt:lpstr>PowerPoint Presentation</vt:lpstr>
      <vt:lpstr>PowerPoint Presentation</vt:lpstr>
      <vt:lpstr>Assemblers</vt:lpstr>
      <vt:lpstr>metaFly</vt:lpstr>
      <vt:lpstr>Key features</vt:lpstr>
      <vt:lpstr>minimizer-based indexing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Arturo Vera Ponce De Leon</dc:creator>
  <dc:description/>
  <cp:lastModifiedBy>Arturo Vera Ponce De Leon</cp:lastModifiedBy>
  <cp:revision>1</cp:revision>
  <dcterms:created xsi:type="dcterms:W3CDTF">2024-12-08T20:24:54Z</dcterms:created>
  <dcterms:modified xsi:type="dcterms:W3CDTF">2024-12-08T21:12:54Z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0484126-3486-41a9-802e-7f1e2277276c_Enabled">
    <vt:lpwstr>True</vt:lpwstr>
  </property>
  <property fmtid="{D5CDD505-2E9C-101B-9397-08002B2CF9AE}" pid="3" name="MSIP_Label_d0484126-3486-41a9-802e-7f1e2277276c_SiteId">
    <vt:lpwstr>eec01f8e-737f-43e3-9ed5-f8a59913bd82</vt:lpwstr>
  </property>
  <property fmtid="{D5CDD505-2E9C-101B-9397-08002B2CF9AE}" pid="4" name="MSIP_Label_d0484126-3486-41a9-802e-7f1e2277276c_Owner">
    <vt:lpwstr>kenneth.isaksen@nmbu.no</vt:lpwstr>
  </property>
  <property fmtid="{D5CDD505-2E9C-101B-9397-08002B2CF9AE}" pid="5" name="MSIP_Label_d0484126-3486-41a9-802e-7f1e2277276c_SetDate">
    <vt:lpwstr>2019-04-15T09:23:07.8726652Z</vt:lpwstr>
  </property>
  <property fmtid="{D5CDD505-2E9C-101B-9397-08002B2CF9AE}" pid="6" name="MSIP_Label_d0484126-3486-41a9-802e-7f1e2277276c_Name">
    <vt:lpwstr>Internal</vt:lpwstr>
  </property>
  <property fmtid="{D5CDD505-2E9C-101B-9397-08002B2CF9AE}" pid="7" name="MSIP_Label_d0484126-3486-41a9-802e-7f1e2277276c_Application">
    <vt:lpwstr>Microsoft Azure Information Protection</vt:lpwstr>
  </property>
  <property fmtid="{D5CDD505-2E9C-101B-9397-08002B2CF9AE}" pid="8" name="MSIP_Label_d0484126-3486-41a9-802e-7f1e2277276c_Extended_MSFT_Method">
    <vt:lpwstr>Automatic</vt:lpwstr>
  </property>
  <property fmtid="{D5CDD505-2E9C-101B-9397-08002B2CF9AE}" pid="9" name="Sensitivity">
    <vt:lpwstr>Internal</vt:lpwstr>
  </property>
</Properties>
</file>